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61"/>
  </p:notesMasterIdLst>
  <p:sldIdLst>
    <p:sldId id="256" r:id="rId2"/>
    <p:sldId id="289" r:id="rId3"/>
    <p:sldId id="296" r:id="rId4"/>
    <p:sldId id="257" r:id="rId5"/>
    <p:sldId id="290" r:id="rId6"/>
    <p:sldId id="273" r:id="rId7"/>
    <p:sldId id="259" r:id="rId8"/>
    <p:sldId id="260" r:id="rId9"/>
    <p:sldId id="297" r:id="rId10"/>
    <p:sldId id="291" r:id="rId11"/>
    <p:sldId id="292" r:id="rId12"/>
    <p:sldId id="261" r:id="rId13"/>
    <p:sldId id="262" r:id="rId14"/>
    <p:sldId id="293" r:id="rId15"/>
    <p:sldId id="298" r:id="rId16"/>
    <p:sldId id="263" r:id="rId17"/>
    <p:sldId id="294" r:id="rId18"/>
    <p:sldId id="264" r:id="rId19"/>
    <p:sldId id="274" r:id="rId20"/>
    <p:sldId id="275" r:id="rId21"/>
    <p:sldId id="301" r:id="rId22"/>
    <p:sldId id="265" r:id="rId23"/>
    <p:sldId id="266" r:id="rId24"/>
    <p:sldId id="267" r:id="rId25"/>
    <p:sldId id="299" r:id="rId26"/>
    <p:sldId id="276" r:id="rId27"/>
    <p:sldId id="295" r:id="rId28"/>
    <p:sldId id="277" r:id="rId29"/>
    <p:sldId id="278" r:id="rId30"/>
    <p:sldId id="279" r:id="rId31"/>
    <p:sldId id="300" r:id="rId32"/>
    <p:sldId id="268" r:id="rId33"/>
    <p:sldId id="302" r:id="rId34"/>
    <p:sldId id="269" r:id="rId35"/>
    <p:sldId id="270" r:id="rId36"/>
    <p:sldId id="303" r:id="rId37"/>
    <p:sldId id="304" r:id="rId38"/>
    <p:sldId id="271" r:id="rId39"/>
    <p:sldId id="272" r:id="rId40"/>
    <p:sldId id="283" r:id="rId41"/>
    <p:sldId id="306" r:id="rId42"/>
    <p:sldId id="280" r:id="rId43"/>
    <p:sldId id="305" r:id="rId44"/>
    <p:sldId id="316" r:id="rId45"/>
    <p:sldId id="281" r:id="rId46"/>
    <p:sldId id="284" r:id="rId47"/>
    <p:sldId id="285" r:id="rId48"/>
    <p:sldId id="309" r:id="rId49"/>
    <p:sldId id="286" r:id="rId50"/>
    <p:sldId id="310" r:id="rId51"/>
    <p:sldId id="311" r:id="rId52"/>
    <p:sldId id="312" r:id="rId53"/>
    <p:sldId id="313" r:id="rId54"/>
    <p:sldId id="314" r:id="rId55"/>
    <p:sldId id="315" r:id="rId56"/>
    <p:sldId id="282" r:id="rId57"/>
    <p:sldId id="308" r:id="rId58"/>
    <p:sldId id="287" r:id="rId59"/>
    <p:sldId id="288"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F18413-0C5B-E447-8E82-DAFB6FA08016}">
          <p14:sldIdLst>
            <p14:sldId id="256"/>
          </p14:sldIdLst>
        </p14:section>
        <p14:section name="Content Table" id="{F5959510-13A4-4B44-B165-3D4BC86ACC3D}">
          <p14:sldIdLst>
            <p14:sldId id="289"/>
          </p14:sldIdLst>
        </p14:section>
        <p14:section name="Introduction" id="{97BB4605-F409-CC42-AE60-1714B1D6C18E}">
          <p14:sldIdLst>
            <p14:sldId id="296"/>
            <p14:sldId id="257"/>
            <p14:sldId id="290"/>
            <p14:sldId id="273"/>
            <p14:sldId id="259"/>
          </p14:sldIdLst>
        </p14:section>
        <p14:section name="Introduction To Deep Learning" id="{D5BC0889-1A49-2A49-9DC0-79D5FDE4BCE9}">
          <p14:sldIdLst>
            <p14:sldId id="260"/>
            <p14:sldId id="297"/>
            <p14:sldId id="291"/>
            <p14:sldId id="292"/>
            <p14:sldId id="261"/>
            <p14:sldId id="262"/>
            <p14:sldId id="293"/>
            <p14:sldId id="298"/>
            <p14:sldId id="263"/>
            <p14:sldId id="294"/>
            <p14:sldId id="264"/>
            <p14:sldId id="274"/>
            <p14:sldId id="275"/>
          </p14:sldIdLst>
        </p14:section>
        <p14:section name="Introduction To Machine Learning" id="{B4295E17-755F-0645-B293-048192AFC76B}">
          <p14:sldIdLst>
            <p14:sldId id="301"/>
            <p14:sldId id="265"/>
            <p14:sldId id="266"/>
            <p14:sldId id="267"/>
            <p14:sldId id="299"/>
            <p14:sldId id="276"/>
            <p14:sldId id="295"/>
            <p14:sldId id="277"/>
            <p14:sldId id="278"/>
            <p14:sldId id="279"/>
            <p14:sldId id="300"/>
          </p14:sldIdLst>
        </p14:section>
        <p14:section name="Experiments" id="{1C86C009-82C7-E84E-98C6-491435B4FEE5}">
          <p14:sldIdLst>
            <p14:sldId id="268"/>
            <p14:sldId id="302"/>
            <p14:sldId id="269"/>
            <p14:sldId id="270"/>
            <p14:sldId id="303"/>
            <p14:sldId id="304"/>
            <p14:sldId id="271"/>
            <p14:sldId id="272"/>
            <p14:sldId id="283"/>
            <p14:sldId id="306"/>
            <p14:sldId id="280"/>
            <p14:sldId id="305"/>
            <p14:sldId id="316"/>
          </p14:sldIdLst>
        </p14:section>
        <p14:section name="Results" id="{688A063C-85F0-C64F-9D3F-CE9C959766CE}">
          <p14:sldIdLst>
            <p14:sldId id="281"/>
            <p14:sldId id="284"/>
            <p14:sldId id="285"/>
            <p14:sldId id="309"/>
            <p14:sldId id="286"/>
            <p14:sldId id="310"/>
            <p14:sldId id="311"/>
            <p14:sldId id="312"/>
            <p14:sldId id="313"/>
            <p14:sldId id="314"/>
            <p14:sldId id="315"/>
          </p14:sldIdLst>
        </p14:section>
        <p14:section name="Conclusion and Reccomendations" id="{BFF5A637-F124-324C-8A57-5825B4BE264A}">
          <p14:sldIdLst>
            <p14:sldId id="282"/>
            <p14:sldId id="308"/>
            <p14:sldId id="287"/>
          </p14:sldIdLst>
        </p14:section>
        <p14:section name="Q&amp;A" id="{F50D884A-0BC1-7945-A2B1-4B0D6BC5E3E3}">
          <p14:sldIdLst>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95"/>
    <p:restoredTop sz="94663"/>
  </p:normalViewPr>
  <p:slideViewPr>
    <p:cSldViewPr snapToGrid="0" snapToObjects="1">
      <p:cViewPr varScale="1">
        <p:scale>
          <a:sx n="126" d="100"/>
          <a:sy n="126" d="100"/>
        </p:scale>
        <p:origin x="1392" y="184"/>
      </p:cViewPr>
      <p:guideLst/>
    </p:cSldViewPr>
  </p:slideViewPr>
  <p:notesTextViewPr>
    <p:cViewPr>
      <p:scale>
        <a:sx n="1" d="1"/>
        <a:sy n="1" d="1"/>
      </p:scale>
      <p:origin x="0" y="0"/>
    </p:cViewPr>
  </p:notesTextViewPr>
  <p:notesViewPr>
    <p:cSldViewPr snapToGrid="0" snapToObjects="1">
      <p:cViewPr varScale="1">
        <p:scale>
          <a:sx n="118" d="100"/>
          <a:sy n="118" d="100"/>
        </p:scale>
        <p:origin x="4200"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AUC Score</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2"/>
              </a:solidFill>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Sheet1!$B$2:$B$12</c:f>
              <c:numCache>
                <c:formatCode>0.00</c:formatCode>
                <c:ptCount val="11"/>
                <c:pt idx="0">
                  <c:v>0</c:v>
                </c:pt>
                <c:pt idx="1">
                  <c:v>0.2</c:v>
                </c:pt>
                <c:pt idx="2">
                  <c:v>0.3</c:v>
                </c:pt>
                <c:pt idx="3">
                  <c:v>0.4</c:v>
                </c:pt>
                <c:pt idx="4">
                  <c:v>0.45</c:v>
                </c:pt>
                <c:pt idx="5">
                  <c:v>0.72</c:v>
                </c:pt>
                <c:pt idx="6">
                  <c:v>0.8</c:v>
                </c:pt>
                <c:pt idx="7">
                  <c:v>0.82</c:v>
                </c:pt>
                <c:pt idx="8">
                  <c:v>0.84</c:v>
                </c:pt>
                <c:pt idx="9">
                  <c:v>0.95</c:v>
                </c:pt>
                <c:pt idx="10">
                  <c:v>1</c:v>
                </c:pt>
              </c:numCache>
            </c:numRef>
          </c:val>
          <c:extLst>
            <c:ext xmlns:c16="http://schemas.microsoft.com/office/drawing/2014/chart" uri="{C3380CC4-5D6E-409C-BE32-E72D297353CC}">
              <c16:uniqueId val="{00000000-6C3F-0441-90A0-B9D2727EFF5B}"/>
            </c:ext>
          </c:extLst>
        </c:ser>
        <c:ser>
          <c:idx val="1"/>
          <c:order val="1"/>
          <c:tx>
            <c:strRef>
              <c:f>Sheet1!$C$1</c:f>
              <c:strCache>
                <c:ptCount val="1"/>
                <c:pt idx="0">
                  <c:v>Column1</c:v>
                </c:pt>
              </c:strCache>
            </c:strRef>
          </c:tx>
          <c:spPr>
            <a:noFill/>
            <a:ln w="25400">
              <a:solidFill>
                <a:schemeClr val="accent2"/>
              </a:solidFill>
              <a:prstDash val="dash"/>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Sheet1!$C$2:$C$12</c:f>
              <c:numCache>
                <c:formatCode>0.00</c:formatCode>
                <c:ptCount val="11"/>
                <c:pt idx="0">
                  <c:v>0</c:v>
                </c:pt>
                <c:pt idx="1">
                  <c:v>0.1</c:v>
                </c:pt>
                <c:pt idx="2">
                  <c:v>0.2</c:v>
                </c:pt>
                <c:pt idx="3">
                  <c:v>0.3</c:v>
                </c:pt>
                <c:pt idx="4">
                  <c:v>0.4</c:v>
                </c:pt>
                <c:pt idx="5">
                  <c:v>0.5</c:v>
                </c:pt>
                <c:pt idx="6">
                  <c:v>0.6</c:v>
                </c:pt>
                <c:pt idx="7">
                  <c:v>0.7</c:v>
                </c:pt>
                <c:pt idx="8">
                  <c:v>0.8</c:v>
                </c:pt>
                <c:pt idx="9">
                  <c:v>0.9</c:v>
                </c:pt>
                <c:pt idx="10">
                  <c:v>1</c:v>
                </c:pt>
              </c:numCache>
            </c:numRef>
          </c:val>
          <c:extLst>
            <c:ext xmlns:c16="http://schemas.microsoft.com/office/drawing/2014/chart" uri="{C3380CC4-5D6E-409C-BE32-E72D297353CC}">
              <c16:uniqueId val="{00000003-6C3F-0441-90A0-B9D2727EFF5B}"/>
            </c:ext>
          </c:extLst>
        </c:ser>
        <c:dLbls>
          <c:showLegendKey val="0"/>
          <c:showVal val="0"/>
          <c:showCatName val="0"/>
          <c:showSerName val="0"/>
          <c:showPercent val="0"/>
          <c:showBubbleSize val="0"/>
        </c:dLbls>
        <c:axId val="1315248015"/>
        <c:axId val="1315249663"/>
      </c:areaChart>
      <c:catAx>
        <c:axId val="1315248015"/>
        <c:scaling>
          <c:orientation val="minMax"/>
        </c:scaling>
        <c:delete val="0"/>
        <c:axPos val="b"/>
        <c:numFmt formatCode="0.0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9663"/>
        <c:crosses val="autoZero"/>
        <c:auto val="1"/>
        <c:lblAlgn val="ctr"/>
        <c:lblOffset val="100"/>
        <c:noMultiLvlLbl val="0"/>
      </c:catAx>
      <c:valAx>
        <c:axId val="1315249663"/>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8015"/>
        <c:crosses val="autoZero"/>
        <c:crossBetween val="midCat"/>
      </c:valAx>
      <c:spPr>
        <a:noFill/>
        <a:ln>
          <a:noFill/>
        </a:ln>
        <a:effectLst/>
      </c:spPr>
    </c:plotArea>
    <c:legend>
      <c:legendPos val="b"/>
      <c:legendEntry>
        <c:idx val="1"/>
        <c:delete val="1"/>
      </c:legendEntry>
      <c:layout>
        <c:manualLayout>
          <c:xMode val="edge"/>
          <c:yMode val="edge"/>
          <c:x val="0.103021115101221"/>
          <c:y val="5.2180945923107694E-2"/>
          <c:w val="0.15117859443875858"/>
          <c:h val="5.958151135905273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D8035-A9D4-9644-8418-0B63EE8F4914}" type="datetimeFigureOut">
              <a:rPr lang="en-US" smtClean="0"/>
              <a:t>8/9/21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E2643-C19C-FA43-99E4-5948DE805E5C}" type="slidenum">
              <a:rPr lang="en-US" smtClean="0"/>
              <a:t>‹#›</a:t>
            </a:fld>
            <a:endParaRPr lang="en-US"/>
          </a:p>
        </p:txBody>
      </p:sp>
    </p:spTree>
    <p:extLst>
      <p:ext uri="{BB962C8B-B14F-4D97-AF65-F5344CB8AC3E}">
        <p14:creationId xmlns:p14="http://schemas.microsoft.com/office/powerpoint/2010/main" val="352849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Hi, I am Ozan Guldali. My </a:t>
            </a:r>
            <a:r>
              <a:rPr lang="fr-FR" dirty="0" err="1"/>
              <a:t>advisor</a:t>
            </a:r>
            <a:r>
              <a:rPr lang="fr-FR" dirty="0"/>
              <a:t> assistant </a:t>
            </a:r>
            <a:r>
              <a:rPr lang="fr-FR" dirty="0" err="1"/>
              <a:t>proffesor</a:t>
            </a:r>
            <a:r>
              <a:rPr lang="fr-FR" dirty="0"/>
              <a:t> Gul </a:t>
            </a:r>
            <a:r>
              <a:rPr lang="fr-FR" dirty="0" err="1"/>
              <a:t>Inan</a:t>
            </a:r>
            <a:r>
              <a:rPr lang="fr-FR" dirty="0"/>
              <a:t> and I </a:t>
            </a:r>
            <a:r>
              <a:rPr lang="fr-FR" dirty="0" err="1"/>
              <a:t>studied</a:t>
            </a:r>
            <a:r>
              <a:rPr lang="fr-FR" dirty="0"/>
              <a:t> on Deep </a:t>
            </a:r>
            <a:r>
              <a:rPr lang="fr-FR" dirty="0" err="1"/>
              <a:t>Feature</a:t>
            </a:r>
            <a:r>
              <a:rPr lang="fr-FR" dirty="0"/>
              <a:t> </a:t>
            </a:r>
            <a:r>
              <a:rPr lang="fr-FR" dirty="0" err="1"/>
              <a:t>Transfer</a:t>
            </a:r>
            <a:r>
              <a:rPr lang="fr-FR" dirty="0"/>
              <a:t> from Deep Learning </a:t>
            </a:r>
            <a:r>
              <a:rPr lang="fr-FR" dirty="0" err="1"/>
              <a:t>models</a:t>
            </a:r>
            <a:r>
              <a:rPr lang="fr-FR" dirty="0"/>
              <a:t> </a:t>
            </a:r>
            <a:r>
              <a:rPr lang="fr-FR" dirty="0" err="1"/>
              <a:t>into</a:t>
            </a:r>
            <a:r>
              <a:rPr lang="fr-FR" dirty="0"/>
              <a:t> machine </a:t>
            </a:r>
            <a:r>
              <a:rPr lang="fr-FR" dirty="0" err="1"/>
              <a:t>learning</a:t>
            </a:r>
            <a:r>
              <a:rPr lang="fr-FR" dirty="0"/>
              <a:t> </a:t>
            </a:r>
            <a:r>
              <a:rPr lang="fr-FR" dirty="0" err="1"/>
              <a:t>algorithms</a:t>
            </a:r>
            <a:r>
              <a:rPr lang="fr-FR" dirty="0"/>
              <a:t> to </a:t>
            </a:r>
            <a:r>
              <a:rPr lang="fr-FR" dirty="0" err="1"/>
              <a:t>classify</a:t>
            </a:r>
            <a:r>
              <a:rPr lang="fr-FR" dirty="0"/>
              <a:t> covid19 from </a:t>
            </a:r>
            <a:r>
              <a:rPr lang="fr-FR" dirty="0" err="1"/>
              <a:t>chest</a:t>
            </a:r>
            <a:r>
              <a:rPr lang="fr-FR" dirty="0"/>
              <a:t> xray images. And it is the </a:t>
            </a:r>
            <a:r>
              <a:rPr lang="fr-FR" dirty="0" err="1"/>
              <a:t>defending</a:t>
            </a:r>
            <a:r>
              <a:rPr lang="fr-FR" dirty="0"/>
              <a:t> </a:t>
            </a:r>
            <a:r>
              <a:rPr lang="fr-FR" dirty="0" err="1"/>
              <a:t>presentation</a:t>
            </a:r>
            <a:r>
              <a:rPr lang="fr-FR" dirty="0"/>
              <a:t> of this </a:t>
            </a:r>
            <a:r>
              <a:rPr lang="fr-FR" dirty="0" err="1"/>
              <a:t>thesis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0</a:t>
            </a:fld>
            <a:endParaRPr lang="en-US"/>
          </a:p>
        </p:txBody>
      </p:sp>
    </p:spTree>
    <p:extLst>
      <p:ext uri="{BB962C8B-B14F-4D97-AF65-F5344CB8AC3E}">
        <p14:creationId xmlns:p14="http://schemas.microsoft.com/office/powerpoint/2010/main" val="2278164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2. The </a:t>
            </a:r>
            <a:r>
              <a:rPr lang="fr-FR" dirty="0" err="1"/>
              <a:t>optimizers</a:t>
            </a:r>
            <a:r>
              <a:rPr lang="fr-FR" dirty="0"/>
              <a:t> to </a:t>
            </a:r>
            <a:r>
              <a:rPr lang="fr-FR" dirty="0" err="1"/>
              <a:t>optimize</a:t>
            </a:r>
            <a:r>
              <a:rPr lang="fr-FR" dirty="0"/>
              <a:t> this </a:t>
            </a:r>
            <a:r>
              <a:rPr lang="fr-FR" dirty="0" err="1"/>
              <a:t>loss</a:t>
            </a:r>
            <a:r>
              <a:rPr lang="fr-FR" dirty="0"/>
              <a:t> </a:t>
            </a:r>
            <a:r>
              <a:rPr lang="fr-FR" dirty="0" err="1"/>
              <a:t>function</a:t>
            </a:r>
            <a:r>
              <a:rPr lang="fr-FR" dirty="0"/>
              <a:t> we </a:t>
            </a:r>
            <a:r>
              <a:rPr lang="fr-FR" dirty="0" err="1"/>
              <a:t>used</a:t>
            </a:r>
            <a:r>
              <a:rPr lang="fr-FR" dirty="0"/>
              <a:t> are </a:t>
            </a:r>
            <a:r>
              <a:rPr lang="fr-FR" dirty="0" err="1"/>
              <a:t>adam</a:t>
            </a:r>
            <a:r>
              <a:rPr lang="fr-FR" dirty="0"/>
              <a:t>, </a:t>
            </a:r>
            <a:r>
              <a:rPr lang="fr-FR" dirty="0" err="1"/>
              <a:t>sgd</a:t>
            </a:r>
            <a:r>
              <a:rPr lang="fr-FR" dirty="0"/>
              <a:t> </a:t>
            </a:r>
            <a:r>
              <a:rPr lang="fr-FR" dirty="0" err="1"/>
              <a:t>momentum</a:t>
            </a:r>
            <a:r>
              <a:rPr lang="fr-FR" dirty="0"/>
              <a:t> and </a:t>
            </a:r>
            <a:r>
              <a:rPr lang="fr-FR" dirty="0" err="1"/>
              <a:t>adamw</a:t>
            </a:r>
            <a:r>
              <a:rPr lang="fr-FR" dirty="0"/>
              <a:t>. </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11</a:t>
            </a:fld>
            <a:endParaRPr lang="en-US"/>
          </a:p>
        </p:txBody>
      </p:sp>
    </p:spTree>
    <p:extLst>
      <p:ext uri="{BB962C8B-B14F-4D97-AF65-F5344CB8AC3E}">
        <p14:creationId xmlns:p14="http://schemas.microsoft.com/office/powerpoint/2010/main" val="1780756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pPr marL="285750" indent="-285750">
              <a:buFont typeface="Arial" panose="020B0604020202020204" pitchFamily="34" charset="0"/>
              <a:buChar char="•"/>
            </a:pPr>
            <a:r>
              <a:rPr lang="en-US" dirty="0"/>
              <a:t>In the figure, we have an input matrix in the size of 7x7x3 and padding with the size of 1 is applied. There are two filters in the size</a:t>
            </a:r>
            <a:r>
              <a:rPr lang="fr-FR" dirty="0"/>
              <a:t> </a:t>
            </a:r>
            <a:r>
              <a:rPr lang="en-US" dirty="0"/>
              <a:t>of 3x3 and they scan the input with the stride of 2.</a:t>
            </a:r>
          </a:p>
          <a:p>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12</a:t>
            </a:fld>
            <a:endParaRPr lang="en-US"/>
          </a:p>
        </p:txBody>
      </p:sp>
    </p:spTree>
    <p:extLst>
      <p:ext uri="{BB962C8B-B14F-4D97-AF65-F5344CB8AC3E}">
        <p14:creationId xmlns:p14="http://schemas.microsoft.com/office/powerpoint/2010/main" val="1847526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fr-FR" dirty="0"/>
              <a:t>2. </a:t>
            </a:r>
            <a:r>
              <a:rPr lang="en-US" dirty="0"/>
              <a:t>Afterwards, a desired pre-trained model is called together with its pre-computed weights, and the weights are transferred into the same empty neural network. Then the last fully-connected layer is adapted to the problem by being updated or adding new fully-connected layers to it.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15</a:t>
            </a:fld>
            <a:endParaRPr lang="en-US"/>
          </a:p>
        </p:txBody>
      </p:sp>
    </p:spTree>
    <p:extLst>
      <p:ext uri="{BB962C8B-B14F-4D97-AF65-F5344CB8AC3E}">
        <p14:creationId xmlns:p14="http://schemas.microsoft.com/office/powerpoint/2010/main" val="1159605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figure, the output size is seen as 1000, since the illustration is constructed for a 1000-class problem.</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17</a:t>
            </a:fld>
            <a:endParaRPr lang="en-US"/>
          </a:p>
        </p:txBody>
      </p:sp>
    </p:spTree>
    <p:extLst>
      <p:ext uri="{BB962C8B-B14F-4D97-AF65-F5344CB8AC3E}">
        <p14:creationId xmlns:p14="http://schemas.microsoft.com/office/powerpoint/2010/main" val="1440023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2. Following this input layer, </a:t>
            </a:r>
            <a:r>
              <a:rPr lang="fr-FR" dirty="0" err="1"/>
              <a:t>resnet18</a:t>
            </a:r>
            <a:r>
              <a:rPr lang="fr-FR" dirty="0"/>
              <a:t> </a:t>
            </a:r>
            <a:r>
              <a:rPr lang="fr-FR" dirty="0" err="1"/>
              <a:t>includes</a:t>
            </a:r>
            <a:r>
              <a:rPr lang="fr-FR" dirty="0"/>
              <a:t> 8 </a:t>
            </a:r>
            <a:r>
              <a:rPr lang="fr-FR" dirty="0" err="1"/>
              <a:t>residual</a:t>
            </a:r>
            <a:r>
              <a:rPr lang="fr-FR" dirty="0"/>
              <a:t> blocks </a:t>
            </a:r>
            <a:r>
              <a:rPr lang="fr-FR" dirty="0" err="1"/>
              <a:t>each</a:t>
            </a:r>
            <a:r>
              <a:rPr lang="fr-FR" dirty="0"/>
              <a:t> </a:t>
            </a:r>
            <a:r>
              <a:rPr lang="fr-FR" dirty="0" err="1"/>
              <a:t>including</a:t>
            </a:r>
            <a:r>
              <a:rPr lang="fr-FR" dirty="0"/>
              <a:t> 2 </a:t>
            </a:r>
            <a:r>
              <a:rPr lang="fr-FR" dirty="0" err="1"/>
              <a:t>convolutional</a:t>
            </a:r>
            <a:r>
              <a:rPr lang="fr-FR" dirty="0"/>
              <a:t> </a:t>
            </a:r>
            <a:r>
              <a:rPr lang="fr-FR" dirty="0" err="1"/>
              <a:t>layers</a:t>
            </a:r>
            <a:r>
              <a:rPr lang="fr-FR" dirty="0"/>
              <a:t>, </a:t>
            </a:r>
            <a:r>
              <a:rPr lang="fr-FR" dirty="0" err="1"/>
              <a:t>resnet34</a:t>
            </a:r>
            <a:r>
              <a:rPr lang="fr-FR" dirty="0"/>
              <a:t> </a:t>
            </a:r>
            <a:r>
              <a:rPr lang="fr-FR" dirty="0" err="1"/>
              <a:t>includes</a:t>
            </a:r>
            <a:r>
              <a:rPr lang="fr-FR" dirty="0"/>
              <a:t> 16 blocks </a:t>
            </a:r>
            <a:r>
              <a:rPr lang="fr-FR" dirty="0" err="1"/>
              <a:t>each</a:t>
            </a:r>
            <a:r>
              <a:rPr lang="fr-FR" dirty="0"/>
              <a:t> </a:t>
            </a:r>
            <a:r>
              <a:rPr lang="fr-FR" dirty="0" err="1"/>
              <a:t>including</a:t>
            </a:r>
            <a:r>
              <a:rPr lang="fr-FR" dirty="0"/>
              <a:t> 2 </a:t>
            </a:r>
            <a:r>
              <a:rPr lang="fr-FR" dirty="0" err="1"/>
              <a:t>convolutional</a:t>
            </a:r>
            <a:r>
              <a:rPr lang="fr-FR" dirty="0"/>
              <a:t> </a:t>
            </a:r>
            <a:r>
              <a:rPr lang="fr-FR" dirty="0" err="1"/>
              <a:t>layers</a:t>
            </a:r>
            <a:r>
              <a:rPr lang="fr-FR" dirty="0"/>
              <a:t> and </a:t>
            </a:r>
            <a:r>
              <a:rPr lang="fr-FR" dirty="0" err="1"/>
              <a:t>resnet50</a:t>
            </a:r>
            <a:r>
              <a:rPr lang="fr-FR" dirty="0"/>
              <a:t> </a:t>
            </a:r>
            <a:r>
              <a:rPr lang="fr-FR" dirty="0" err="1"/>
              <a:t>includes</a:t>
            </a:r>
            <a:r>
              <a:rPr lang="fr-FR" dirty="0"/>
              <a:t> 16 blocks </a:t>
            </a:r>
            <a:r>
              <a:rPr lang="fr-FR" dirty="0" err="1"/>
              <a:t>each</a:t>
            </a:r>
            <a:r>
              <a:rPr lang="fr-FR" dirty="0"/>
              <a:t> </a:t>
            </a:r>
            <a:r>
              <a:rPr lang="fr-FR" dirty="0" err="1"/>
              <a:t>including</a:t>
            </a:r>
            <a:r>
              <a:rPr lang="fr-FR" dirty="0"/>
              <a:t> 3 </a:t>
            </a:r>
            <a:r>
              <a:rPr lang="fr-FR" dirty="0" err="1"/>
              <a:t>convolutional</a:t>
            </a:r>
            <a:r>
              <a:rPr lang="fr-FR" dirty="0"/>
              <a:t> </a:t>
            </a:r>
            <a:r>
              <a:rPr lang="fr-FR" dirty="0" err="1"/>
              <a:t>layers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18</a:t>
            </a:fld>
            <a:endParaRPr lang="en-US"/>
          </a:p>
        </p:txBody>
      </p:sp>
    </p:spTree>
    <p:extLst>
      <p:ext uri="{BB962C8B-B14F-4D97-AF65-F5344CB8AC3E}">
        <p14:creationId xmlns:p14="http://schemas.microsoft.com/office/powerpoint/2010/main" val="245002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Buraya</a:t>
            </a:r>
            <a:r>
              <a:rPr lang="fr-FR" dirty="0"/>
              <a:t> </a:t>
            </a:r>
            <a:r>
              <a:rPr lang="fr-FR" dirty="0" err="1"/>
              <a:t>kadar</a:t>
            </a:r>
            <a:r>
              <a:rPr lang="fr-FR" dirty="0"/>
              <a:t> 10 dk, </a:t>
            </a:r>
            <a:r>
              <a:rPr lang="fr-FR" dirty="0" err="1"/>
              <a:t>toplam</a:t>
            </a:r>
            <a:r>
              <a:rPr lang="fr-FR"/>
              <a:t> 15 dk</a:t>
            </a:r>
            <a:endParaRPr lang="en-TR"/>
          </a:p>
        </p:txBody>
      </p:sp>
      <p:sp>
        <p:nvSpPr>
          <p:cNvPr id="4" name="Slide Number Placeholder 3"/>
          <p:cNvSpPr>
            <a:spLocks noGrp="1"/>
          </p:cNvSpPr>
          <p:nvPr>
            <p:ph type="sldNum" sz="quarter" idx="5"/>
          </p:nvPr>
        </p:nvSpPr>
        <p:spPr/>
        <p:txBody>
          <a:bodyPr/>
          <a:lstStyle/>
          <a:p>
            <a:fld id="{405E2643-C19C-FA43-99E4-5948DE805E5C}" type="slidenum">
              <a:rPr lang="en-US" smtClean="0"/>
              <a:t>20</a:t>
            </a:fld>
            <a:endParaRPr lang="en-US"/>
          </a:p>
        </p:txBody>
      </p:sp>
    </p:spTree>
    <p:extLst>
      <p:ext uri="{BB962C8B-B14F-4D97-AF65-F5344CB8AC3E}">
        <p14:creationId xmlns:p14="http://schemas.microsoft.com/office/powerpoint/2010/main" val="2739374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Regression and classification problems </a:t>
            </a:r>
          </a:p>
          <a:p>
            <a:r>
              <a:rPr lang="en-US" dirty="0"/>
              <a:t>are solved by supervised learning approaches</a:t>
            </a:r>
          </a:p>
          <a:p>
            <a:endParaRPr lang="en-US" dirty="0"/>
          </a:p>
          <a:p>
            <a:r>
              <a:rPr lang="en-US" dirty="0"/>
              <a:t>3. Clustering tasks are unsupervised learning approaches.</a:t>
            </a:r>
          </a:p>
        </p:txBody>
      </p:sp>
      <p:sp>
        <p:nvSpPr>
          <p:cNvPr id="4" name="Slide Number Placeholder 3"/>
          <p:cNvSpPr>
            <a:spLocks noGrp="1"/>
          </p:cNvSpPr>
          <p:nvPr>
            <p:ph type="sldNum" sz="quarter" idx="5"/>
          </p:nvPr>
        </p:nvSpPr>
        <p:spPr/>
        <p:txBody>
          <a:bodyPr/>
          <a:lstStyle/>
          <a:p>
            <a:fld id="{405E2643-C19C-FA43-99E4-5948DE805E5C}" type="slidenum">
              <a:rPr lang="en-US" smtClean="0"/>
              <a:t>21</a:t>
            </a:fld>
            <a:endParaRPr lang="en-US"/>
          </a:p>
        </p:txBody>
      </p:sp>
    </p:spTree>
    <p:extLst>
      <p:ext uri="{BB962C8B-B14F-4D97-AF65-F5344CB8AC3E}">
        <p14:creationId xmlns:p14="http://schemas.microsoft.com/office/powerpoint/2010/main" val="2214550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1. </a:t>
            </a:r>
            <a:r>
              <a:rPr lang="en-US" dirty="0"/>
              <a:t>Since we have a binary </a:t>
            </a:r>
          </a:p>
          <a:p>
            <a:r>
              <a:rPr lang="en-US" dirty="0"/>
              <a:t>classification problem, we have a two-dimensional space and one hyper-plane </a:t>
            </a:r>
          </a:p>
          <a:p>
            <a:r>
              <a:rPr lang="en-US" dirty="0"/>
              <a:t>like the red one in the figure with two margins like striped </a:t>
            </a:r>
            <a:r>
              <a:rPr lang="fr-FR" dirty="0"/>
              <a:t>blue</a:t>
            </a:r>
            <a:r>
              <a:rPr lang="en-US" dirty="0"/>
              <a:t> and green</a:t>
            </a:r>
          </a:p>
          <a:p>
            <a:r>
              <a:rPr lang="en-US" dirty="0"/>
              <a:t>ones in the figure.</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25</a:t>
            </a:fld>
            <a:endParaRPr lang="en-US"/>
          </a:p>
        </p:txBody>
      </p:sp>
    </p:spTree>
    <p:extLst>
      <p:ext uri="{BB962C8B-B14F-4D97-AF65-F5344CB8AC3E}">
        <p14:creationId xmlns:p14="http://schemas.microsoft.com/office/powerpoint/2010/main" val="2035507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1. </a:t>
            </a:r>
            <a:r>
              <a:rPr lang="en-US" dirty="0"/>
              <a:t>In the figure, sigmoid function examples for an one-dimensional </a:t>
            </a:r>
          </a:p>
          <a:p>
            <a:r>
              <a:rPr lang="en-US" dirty="0"/>
              <a:t>sample together different weight values are given</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27</a:t>
            </a:fld>
            <a:endParaRPr lang="en-US"/>
          </a:p>
        </p:txBody>
      </p:sp>
    </p:spTree>
    <p:extLst>
      <p:ext uri="{BB962C8B-B14F-4D97-AF65-F5344CB8AC3E}">
        <p14:creationId xmlns:p14="http://schemas.microsoft.com/office/powerpoint/2010/main" val="792030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In the figure, when KNN algorithm with K = 3 is used, the green sample is</a:t>
            </a:r>
          </a:p>
          <a:p>
            <a:r>
              <a:rPr lang="en-US" dirty="0"/>
              <a:t>labeled as red both by majority voting and weighted majority voting. </a:t>
            </a:r>
          </a:p>
          <a:p>
            <a:endParaRPr lang="en-US" dirty="0"/>
          </a:p>
          <a:p>
            <a:pPr marL="285750" indent="-285750">
              <a:buFont typeface="Arial" panose="020B0604020202020204" pitchFamily="34" charset="0"/>
              <a:buChar char="•"/>
            </a:pPr>
            <a:r>
              <a:rPr lang="en-US" dirty="0"/>
              <a:t>However, when K = 5, use of majority voting or weighted majority voting</a:t>
            </a:r>
          </a:p>
          <a:p>
            <a:r>
              <a:rPr lang="en-US" dirty="0"/>
              <a:t>results in a different label for the green sample. While majority voting labels it as blue, weighted majority voting labels it as red.</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28</a:t>
            </a:fld>
            <a:endParaRPr lang="en-US"/>
          </a:p>
        </p:txBody>
      </p:sp>
    </p:spTree>
    <p:extLst>
      <p:ext uri="{BB962C8B-B14F-4D97-AF65-F5344CB8AC3E}">
        <p14:creationId xmlns:p14="http://schemas.microsoft.com/office/powerpoint/2010/main" val="3898482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 </a:t>
            </a:r>
            <a:r>
              <a:rPr lang="fr-FR" dirty="0" err="1"/>
              <a:t>will</a:t>
            </a:r>
            <a:r>
              <a:rPr lang="fr-FR" dirty="0"/>
              <a:t> </a:t>
            </a:r>
            <a:r>
              <a:rPr lang="fr-FR" dirty="0" err="1"/>
              <a:t>start</a:t>
            </a:r>
            <a:r>
              <a:rPr lang="fr-FR" dirty="0"/>
              <a:t> with Introduction, </a:t>
            </a:r>
            <a:r>
              <a:rPr lang="fr-FR" dirty="0" err="1"/>
              <a:t>then</a:t>
            </a:r>
            <a:r>
              <a:rPr lang="fr-FR" dirty="0"/>
              <a:t> continue with </a:t>
            </a:r>
            <a:r>
              <a:rPr lang="fr-FR" dirty="0" err="1"/>
              <a:t>Intoduction</a:t>
            </a:r>
            <a:r>
              <a:rPr lang="fr-FR" dirty="0"/>
              <a:t> to deep </a:t>
            </a:r>
            <a:r>
              <a:rPr lang="fr-FR" dirty="0" err="1"/>
              <a:t>learning</a:t>
            </a:r>
            <a:r>
              <a:rPr lang="fr-FR" dirty="0"/>
              <a:t>, introduction to machine </a:t>
            </a:r>
            <a:r>
              <a:rPr lang="fr-FR" dirty="0" err="1"/>
              <a:t>learning</a:t>
            </a:r>
            <a:r>
              <a:rPr lang="fr-FR" dirty="0"/>
              <a:t>, </a:t>
            </a:r>
            <a:r>
              <a:rPr lang="fr-FR" dirty="0" err="1"/>
              <a:t>experiments</a:t>
            </a:r>
            <a:r>
              <a:rPr lang="fr-FR" dirty="0"/>
              <a:t>, </a:t>
            </a:r>
            <a:r>
              <a:rPr lang="fr-FR" dirty="0" err="1"/>
              <a:t>results</a:t>
            </a:r>
            <a:r>
              <a:rPr lang="fr-FR" dirty="0"/>
              <a:t> and end with conclusion and </a:t>
            </a:r>
            <a:r>
              <a:rPr lang="fr-FR" dirty="0" err="1"/>
              <a:t>recommendations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a:t>
            </a:fld>
            <a:endParaRPr lang="en-US"/>
          </a:p>
        </p:txBody>
      </p:sp>
    </p:spTree>
    <p:extLst>
      <p:ext uri="{BB962C8B-B14F-4D97-AF65-F5344CB8AC3E}">
        <p14:creationId xmlns:p14="http://schemas.microsoft.com/office/powerpoint/2010/main" val="4105498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Buraya</a:t>
            </a:r>
            <a:r>
              <a:rPr lang="fr-FR" dirty="0"/>
              <a:t> </a:t>
            </a:r>
            <a:r>
              <a:rPr lang="fr-FR" dirty="0" err="1"/>
              <a:t>kadar</a:t>
            </a:r>
            <a:r>
              <a:rPr lang="fr-FR" dirty="0"/>
              <a:t> 8 dk, </a:t>
            </a:r>
            <a:r>
              <a:rPr lang="fr-FR" dirty="0" err="1"/>
              <a:t>toplam</a:t>
            </a:r>
            <a:r>
              <a:rPr lang="fr-FR"/>
              <a:t> 23 dk</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31</a:t>
            </a:fld>
            <a:endParaRPr lang="en-US"/>
          </a:p>
        </p:txBody>
      </p:sp>
    </p:spTree>
    <p:extLst>
      <p:ext uri="{BB962C8B-B14F-4D97-AF65-F5344CB8AC3E}">
        <p14:creationId xmlns:p14="http://schemas.microsoft.com/office/powerpoint/2010/main" val="757295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a:t>
            </a:r>
            <a:r>
              <a:rPr lang="en-US" dirty="0" err="1"/>
              <a:t>yazılım</a:t>
            </a:r>
            <a:r>
              <a:rPr lang="en-US" dirty="0"/>
              <a:t> </a:t>
            </a:r>
            <a:r>
              <a:rPr lang="en-US" dirty="0" err="1"/>
              <a:t>dili</a:t>
            </a:r>
            <a:r>
              <a:rPr lang="en-US" dirty="0"/>
              <a:t> </a:t>
            </a:r>
            <a:r>
              <a:rPr lang="en-US" dirty="0" err="1"/>
              <a:t>ve</a:t>
            </a:r>
            <a:r>
              <a:rPr lang="en-US" dirty="0"/>
              <a:t> </a:t>
            </a:r>
            <a:r>
              <a:rPr lang="en-US" dirty="0" err="1"/>
              <a:t>kütüphanelerini</a:t>
            </a:r>
            <a:r>
              <a:rPr lang="en-US" dirty="0"/>
              <a:t> </a:t>
            </a:r>
            <a:r>
              <a:rPr lang="en-US" dirty="0" err="1"/>
              <a:t>ekle</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2. </a:t>
            </a:r>
            <a:r>
              <a:rPr lang="en-US" dirty="0" err="1"/>
              <a:t>Madde</a:t>
            </a:r>
            <a:r>
              <a:rPr lang="en-US" dirty="0"/>
              <a:t> -&gt; We experimented two different transfer learning strategies such that the first is to train the entire model, and the second </a:t>
            </a:r>
          </a:p>
          <a:p>
            <a:r>
              <a:rPr lang="en-US" dirty="0"/>
              <a:t>is to freeze the first few layers and train others.</a:t>
            </a:r>
          </a:p>
          <a:p>
            <a:pPr marL="742950" lvl="1" indent="-285750">
              <a:buFont typeface="Courier New" panose="02070309020205020404" pitchFamily="49" charset="0"/>
              <a:buChar char="o"/>
            </a:pPr>
            <a:r>
              <a:rPr lang="en-US" dirty="0"/>
              <a:t>Our experiments, which are not reported in this thesis, have shown that training the entire model gives more </a:t>
            </a:r>
          </a:p>
          <a:p>
            <a:pPr lvl="1"/>
            <a:r>
              <a:rPr lang="en-US" dirty="0"/>
              <a:t>minimal losses and more accurate classification results.</a:t>
            </a:r>
          </a:p>
        </p:txBody>
      </p:sp>
      <p:sp>
        <p:nvSpPr>
          <p:cNvPr id="4" name="Slide Number Placeholder 3"/>
          <p:cNvSpPr>
            <a:spLocks noGrp="1"/>
          </p:cNvSpPr>
          <p:nvPr>
            <p:ph type="sldNum" sz="quarter" idx="5"/>
          </p:nvPr>
        </p:nvSpPr>
        <p:spPr/>
        <p:txBody>
          <a:bodyPr/>
          <a:lstStyle/>
          <a:p>
            <a:fld id="{405E2643-C19C-FA43-99E4-5948DE805E5C}" type="slidenum">
              <a:rPr lang="en-US" smtClean="0"/>
              <a:t>34</a:t>
            </a:fld>
            <a:endParaRPr lang="en-US"/>
          </a:p>
        </p:txBody>
      </p:sp>
    </p:spTree>
    <p:extLst>
      <p:ext uri="{BB962C8B-B14F-4D97-AF65-F5344CB8AC3E}">
        <p14:creationId xmlns:p14="http://schemas.microsoft.com/office/powerpoint/2010/main" val="1097503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Figure </a:t>
            </a:r>
            <a:r>
              <a:rPr lang="en-US" dirty="0" err="1"/>
              <a:t>için</a:t>
            </a:r>
            <a:r>
              <a:rPr lang="en-US" dirty="0"/>
              <a:t> </a:t>
            </a:r>
            <a:r>
              <a:rPr lang="en-US" dirty="0" err="1"/>
              <a:t>başlık</a:t>
            </a:r>
            <a:r>
              <a:rPr lang="en-US" dirty="0"/>
              <a:t> </a:t>
            </a:r>
            <a:r>
              <a:rPr lang="en-US" dirty="0" err="1"/>
              <a:t>eklenecek</a:t>
            </a:r>
            <a:r>
              <a:rPr lang="en-US" dirty="0"/>
              <a:t> **</a:t>
            </a:r>
          </a:p>
        </p:txBody>
      </p:sp>
      <p:sp>
        <p:nvSpPr>
          <p:cNvPr id="4" name="Slide Number Placeholder 3"/>
          <p:cNvSpPr>
            <a:spLocks noGrp="1"/>
          </p:cNvSpPr>
          <p:nvPr>
            <p:ph type="sldNum" sz="quarter" idx="5"/>
          </p:nvPr>
        </p:nvSpPr>
        <p:spPr/>
        <p:txBody>
          <a:bodyPr/>
          <a:lstStyle/>
          <a:p>
            <a:fld id="{405E2643-C19C-FA43-99E4-5948DE805E5C}" type="slidenum">
              <a:rPr lang="en-US" smtClean="0"/>
              <a:t>36</a:t>
            </a:fld>
            <a:endParaRPr lang="en-US"/>
          </a:p>
        </p:txBody>
      </p:sp>
    </p:spTree>
    <p:extLst>
      <p:ext uri="{BB962C8B-B14F-4D97-AF65-F5344CB8AC3E}">
        <p14:creationId xmlns:p14="http://schemas.microsoft.com/office/powerpoint/2010/main" val="4263203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37</a:t>
            </a:fld>
            <a:endParaRPr lang="en-US"/>
          </a:p>
        </p:txBody>
      </p:sp>
    </p:spTree>
    <p:extLst>
      <p:ext uri="{BB962C8B-B14F-4D97-AF65-F5344CB8AC3E}">
        <p14:creationId xmlns:p14="http://schemas.microsoft.com/office/powerpoint/2010/main" val="2710153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yazılım</a:t>
            </a:r>
            <a:r>
              <a:rPr lang="en-US" dirty="0"/>
              <a:t> </a:t>
            </a:r>
            <a:r>
              <a:rPr lang="en-US" dirty="0" err="1"/>
              <a:t>dili</a:t>
            </a:r>
            <a:r>
              <a:rPr lang="en-US" dirty="0"/>
              <a:t> </a:t>
            </a:r>
            <a:r>
              <a:rPr lang="en-US" dirty="0" err="1"/>
              <a:t>ve</a:t>
            </a:r>
            <a:r>
              <a:rPr lang="en-US" dirty="0"/>
              <a:t> </a:t>
            </a:r>
            <a:r>
              <a:rPr lang="en-US" dirty="0" err="1"/>
              <a:t>kütüphanelerini</a:t>
            </a:r>
            <a:r>
              <a:rPr lang="en-US" dirty="0"/>
              <a:t> </a:t>
            </a:r>
            <a:r>
              <a:rPr lang="en-US" dirty="0" err="1"/>
              <a:t>ekle</a:t>
            </a:r>
            <a:r>
              <a:rPr lang="en-US" dirty="0"/>
              <a:t> **</a:t>
            </a:r>
          </a:p>
        </p:txBody>
      </p:sp>
      <p:sp>
        <p:nvSpPr>
          <p:cNvPr id="4" name="Slide Number Placeholder 3"/>
          <p:cNvSpPr>
            <a:spLocks noGrp="1"/>
          </p:cNvSpPr>
          <p:nvPr>
            <p:ph type="sldNum" sz="quarter" idx="5"/>
          </p:nvPr>
        </p:nvSpPr>
        <p:spPr/>
        <p:txBody>
          <a:bodyPr/>
          <a:lstStyle/>
          <a:p>
            <a:fld id="{405E2643-C19C-FA43-99E4-5948DE805E5C}" type="slidenum">
              <a:rPr lang="en-US" smtClean="0"/>
              <a:t>40</a:t>
            </a:fld>
            <a:endParaRPr lang="en-US"/>
          </a:p>
        </p:txBody>
      </p:sp>
    </p:spTree>
    <p:extLst>
      <p:ext uri="{BB962C8B-B14F-4D97-AF65-F5344CB8AC3E}">
        <p14:creationId xmlns:p14="http://schemas.microsoft.com/office/powerpoint/2010/main" val="1369893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742950" lvl="1" indent="-285750">
                  <a:buFont typeface="Courier New" panose="02070309020205020404" pitchFamily="49" charset="0"/>
                  <a:buChar char="o"/>
                </a:pPr>
                <a:r>
                  <a:rPr lang="en-US" dirty="0"/>
                  <a:t>1. </a:t>
                </a:r>
                <a:r>
                  <a:rPr lang="en-US" dirty="0" err="1"/>
                  <a:t>Madde</a:t>
                </a:r>
                <a:r>
                  <a:rPr lang="en-US" dirty="0"/>
                  <a:t> </a:t>
                </a:r>
                <a:r>
                  <a:rPr lang="en-US" dirty="0" err="1"/>
                  <a:t>sonrası</a:t>
                </a:r>
                <a:r>
                  <a:rPr lang="en-US" dirty="0"/>
                  <a:t> -&gt; However, we expect higher increases on metrics by that methodology, if a larger dataset handpicked from a data </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dirty="0"/>
                  <a:t>2. </a:t>
                </a:r>
                <a:r>
                  <a:rPr lang="en-US" dirty="0" err="1"/>
                  <a:t>Madde</a:t>
                </a:r>
                <a:r>
                  <a:rPr lang="en-US" dirty="0"/>
                  <a:t> </a:t>
                </a:r>
                <a:r>
                  <a:rPr lang="en-US" dirty="0" err="1"/>
                  <a:t>sonrası</a:t>
                </a:r>
                <a:r>
                  <a:rPr lang="en-US" dirty="0"/>
                  <a:t> -&gt; We expect to have better results on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𝑖𝑛𝑓𝑜</m:t>
                        </m:r>
                      </m:sub>
                    </m:sSub>
                  </m:oMath>
                </a14:m>
                <a:r>
                  <a:rPr lang="en-US" dirty="0"/>
                  <a:t> and have better boosts on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𝑎𝑙𝑙</m:t>
                        </m:r>
                      </m:sub>
                    </m:sSub>
                  </m:oMath>
                </a14:m>
                <a:r>
                  <a:rPr lang="en-US" dirty="0"/>
                  <a:t>, if more information from patients such </a:t>
                </a:r>
              </a:p>
              <a:p>
                <a:pPr lvl="1"/>
                <a:r>
                  <a:rPr lang="en-US" dirty="0"/>
                  <a:t>as doctors report, tobacco product use, associated genetic diseases,  etc. can be reached and used.</a:t>
                </a:r>
              </a:p>
              <a:p>
                <a:endParaRPr lang="en-US" dirty="0"/>
              </a:p>
              <a:p>
                <a:endParaRPr lang="en-US" dirty="0"/>
              </a:p>
            </p:txBody>
          </p:sp>
        </mc:Choice>
        <mc:Fallback xmlns="">
          <p:sp>
            <p:nvSpPr>
              <p:cNvPr id="3" name="Notes Placeholder 2"/>
              <p:cNvSpPr>
                <a:spLocks noGrp="1"/>
              </p:cNvSpPr>
              <p:nvPr>
                <p:ph type="body" idx="1"/>
              </p:nvPr>
            </p:nvSpPr>
            <p:spPr/>
            <p:txBody>
              <a:bodyPr/>
              <a:lstStyle/>
              <a:p>
                <a:pPr marL="742950" lvl="1" indent="-285750">
                  <a:buFont typeface="Courier New" panose="02070309020205020404" pitchFamily="49" charset="0"/>
                  <a:buChar char="o"/>
                </a:pPr>
                <a:r>
                  <a:rPr lang="en-US" dirty="0"/>
                  <a:t>1. </a:t>
                </a:r>
                <a:r>
                  <a:rPr lang="en-US" dirty="0" err="1"/>
                  <a:t>Madde</a:t>
                </a:r>
                <a:r>
                  <a:rPr lang="en-US" dirty="0"/>
                  <a:t> </a:t>
                </a:r>
                <a:r>
                  <a:rPr lang="en-US" dirty="0" err="1"/>
                  <a:t>sonrası</a:t>
                </a:r>
                <a:r>
                  <a:rPr lang="en-US" dirty="0"/>
                  <a:t> -&gt; However, we expect higher increases on metrics by that methodology, if a larger dataset handpicked from a data </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dirty="0"/>
                  <a:t>2. </a:t>
                </a:r>
                <a:r>
                  <a:rPr lang="en-US" dirty="0" err="1"/>
                  <a:t>Madde</a:t>
                </a:r>
                <a:r>
                  <a:rPr lang="en-US" dirty="0"/>
                  <a:t> </a:t>
                </a:r>
                <a:r>
                  <a:rPr lang="en-US" dirty="0" err="1"/>
                  <a:t>sonrası</a:t>
                </a:r>
                <a:r>
                  <a:rPr lang="en-US" dirty="0"/>
                  <a:t> -&gt; We expect to have better results on </a:t>
                </a:r>
                <a:r>
                  <a:rPr lang="en-US" i="0" dirty="0">
                    <a:latin typeface="Cambria Math" panose="02040503050406030204" pitchFamily="18" charset="0"/>
                  </a:rPr>
                  <a:t>𝑋_𝑖𝑛𝑓𝑜</a:t>
                </a:r>
                <a:r>
                  <a:rPr lang="en-US" dirty="0"/>
                  <a:t> and have better boosts on </a:t>
                </a:r>
                <a:r>
                  <a:rPr lang="en-US" i="0" dirty="0">
                    <a:latin typeface="Cambria Math" panose="02040503050406030204" pitchFamily="18" charset="0"/>
                  </a:rPr>
                  <a:t>𝑋_𝑎𝑙𝑙</a:t>
                </a:r>
                <a:r>
                  <a:rPr lang="en-US" dirty="0"/>
                  <a:t>, if more information from patients such </a:t>
                </a:r>
              </a:p>
              <a:p>
                <a:pPr lvl="1"/>
                <a:r>
                  <a:rPr lang="en-US" dirty="0"/>
                  <a:t>as doctors report, tobacco product use, associated genetic diseases,  etc. can be reached and used.</a:t>
                </a:r>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405E2643-C19C-FA43-99E4-5948DE805E5C}" type="slidenum">
              <a:rPr lang="en-US" smtClean="0"/>
              <a:t>56</a:t>
            </a:fld>
            <a:endParaRPr lang="en-US"/>
          </a:p>
        </p:txBody>
      </p:sp>
    </p:spTree>
    <p:extLst>
      <p:ext uri="{BB962C8B-B14F-4D97-AF65-F5344CB8AC3E}">
        <p14:creationId xmlns:p14="http://schemas.microsoft.com/office/powerpoint/2010/main" val="2040740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57</a:t>
            </a:fld>
            <a:endParaRPr lang="en-US"/>
          </a:p>
        </p:txBody>
      </p:sp>
    </p:spTree>
    <p:extLst>
      <p:ext uri="{BB962C8B-B14F-4D97-AF65-F5344CB8AC3E}">
        <p14:creationId xmlns:p14="http://schemas.microsoft.com/office/powerpoint/2010/main" val="1493444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a:t>
            </a:r>
            <a:r>
              <a:rPr lang="fr-FR" dirty="0" err="1"/>
              <a:t>includes</a:t>
            </a:r>
            <a:r>
              <a:rPr lang="fr-FR" dirty="0"/>
              <a:t> the </a:t>
            </a:r>
            <a:r>
              <a:rPr lang="fr-FR" dirty="0" err="1"/>
              <a:t>purpose</a:t>
            </a:r>
            <a:r>
              <a:rPr lang="fr-FR" dirty="0"/>
              <a:t> of </a:t>
            </a:r>
            <a:r>
              <a:rPr lang="fr-FR" dirty="0" err="1"/>
              <a:t>thesis</a:t>
            </a:r>
            <a:r>
              <a:rPr lang="fr-FR" dirty="0"/>
              <a:t>, </a:t>
            </a:r>
            <a:r>
              <a:rPr lang="fr-FR" dirty="0" err="1"/>
              <a:t>literature</a:t>
            </a:r>
            <a:r>
              <a:rPr lang="fr-FR" dirty="0"/>
              <a:t> review and </a:t>
            </a:r>
            <a:r>
              <a:rPr lang="fr-FR" dirty="0" err="1"/>
              <a:t>chest</a:t>
            </a:r>
            <a:r>
              <a:rPr lang="fr-FR" dirty="0"/>
              <a:t> </a:t>
            </a:r>
            <a:r>
              <a:rPr lang="fr-FR" dirty="0" err="1"/>
              <a:t>xrays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a:t>
            </a:fld>
            <a:endParaRPr lang="en-US"/>
          </a:p>
        </p:txBody>
      </p:sp>
    </p:spTree>
    <p:extLst>
      <p:ext uri="{BB962C8B-B14F-4D97-AF65-F5344CB8AC3E}">
        <p14:creationId xmlns:p14="http://schemas.microsoft.com/office/powerpoint/2010/main" val="3036149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Figure shows a </a:t>
            </a:r>
            <a:r>
              <a:rPr lang="fr-FR" dirty="0" err="1"/>
              <a:t>quick</a:t>
            </a:r>
            <a:r>
              <a:rPr lang="fr-FR" dirty="0"/>
              <a:t> pipeline of our work</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4</a:t>
            </a:fld>
            <a:endParaRPr lang="en-US"/>
          </a:p>
        </p:txBody>
      </p:sp>
    </p:spTree>
    <p:extLst>
      <p:ext uri="{BB962C8B-B14F-4D97-AF65-F5344CB8AC3E}">
        <p14:creationId xmlns:p14="http://schemas.microsoft.com/office/powerpoint/2010/main" val="1169566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As </a:t>
            </a:r>
            <a:r>
              <a:rPr lang="fr-FR" dirty="0" err="1"/>
              <a:t>literature</a:t>
            </a:r>
            <a:r>
              <a:rPr lang="fr-FR" dirty="0"/>
              <a:t> research, we </a:t>
            </a:r>
            <a:r>
              <a:rPr lang="fr-FR" dirty="0" err="1"/>
              <a:t>reviewed</a:t>
            </a:r>
            <a:r>
              <a:rPr lang="fr-FR" dirty="0"/>
              <a:t> different deep </a:t>
            </a:r>
            <a:r>
              <a:rPr lang="fr-FR" dirty="0" err="1"/>
              <a:t>learning</a:t>
            </a:r>
            <a:r>
              <a:rPr lang="fr-FR" dirty="0"/>
              <a:t> and machine </a:t>
            </a:r>
            <a:r>
              <a:rPr lang="fr-FR" dirty="0" err="1"/>
              <a:t>learning</a:t>
            </a:r>
            <a:r>
              <a:rPr lang="fr-FR" dirty="0"/>
              <a:t> applications on </a:t>
            </a:r>
            <a:r>
              <a:rPr lang="fr-FR" dirty="0" err="1"/>
              <a:t>chest</a:t>
            </a:r>
            <a:r>
              <a:rPr lang="fr-FR" dirty="0"/>
              <a:t> </a:t>
            </a:r>
            <a:r>
              <a:rPr lang="fr-FR" dirty="0" err="1"/>
              <a:t>xrays</a:t>
            </a:r>
            <a:r>
              <a:rPr lang="fr-FR" dirty="0"/>
              <a:t> and </a:t>
            </a:r>
            <a:r>
              <a:rPr lang="fr-FR" dirty="0" err="1"/>
              <a:t>ct</a:t>
            </a:r>
            <a:r>
              <a:rPr lang="fr-FR" dirty="0"/>
              <a:t> images. Best </a:t>
            </a:r>
            <a:r>
              <a:rPr lang="fr-FR" dirty="0" err="1"/>
              <a:t>result</a:t>
            </a:r>
            <a:r>
              <a:rPr lang="fr-FR" dirty="0"/>
              <a:t> we </a:t>
            </a:r>
            <a:r>
              <a:rPr lang="fr-FR" dirty="0" err="1"/>
              <a:t>encountered</a:t>
            </a:r>
            <a:r>
              <a:rPr lang="fr-FR" dirty="0"/>
              <a:t> </a:t>
            </a:r>
            <a:r>
              <a:rPr lang="fr-FR" dirty="0" err="1"/>
              <a:t>was</a:t>
            </a:r>
            <a:r>
              <a:rPr lang="fr-FR" dirty="0"/>
              <a:t>  the </a:t>
            </a:r>
            <a:r>
              <a:rPr lang="fr-FR" dirty="0" err="1"/>
              <a:t>study</a:t>
            </a:r>
            <a:r>
              <a:rPr lang="fr-FR" dirty="0"/>
              <a:t> of Ali </a:t>
            </a:r>
            <a:r>
              <a:rPr lang="fr-FR" dirty="0" err="1"/>
              <a:t>Abbasian</a:t>
            </a:r>
            <a:r>
              <a:rPr lang="fr-FR" dirty="0"/>
              <a:t> et al with </a:t>
            </a:r>
            <a:r>
              <a:rPr lang="fr-FR" dirty="0" err="1"/>
              <a:t>Resnet101</a:t>
            </a:r>
            <a:r>
              <a:rPr lang="fr-FR" dirty="0"/>
              <a:t> CNN model technique. Best </a:t>
            </a:r>
            <a:r>
              <a:rPr lang="fr-FR" dirty="0" err="1"/>
              <a:t>appropriate</a:t>
            </a:r>
            <a:r>
              <a:rPr lang="fr-FR" dirty="0"/>
              <a:t> work with our </a:t>
            </a:r>
            <a:r>
              <a:rPr lang="fr-FR" dirty="0" err="1"/>
              <a:t>thesis</a:t>
            </a:r>
            <a:r>
              <a:rPr lang="fr-FR" dirty="0"/>
              <a:t> we </a:t>
            </a:r>
            <a:r>
              <a:rPr lang="fr-FR" dirty="0" err="1"/>
              <a:t>found</a:t>
            </a:r>
            <a:r>
              <a:rPr lang="fr-FR" dirty="0"/>
              <a:t> </a:t>
            </a:r>
            <a:r>
              <a:rPr lang="fr-FR" dirty="0" err="1"/>
              <a:t>was</a:t>
            </a:r>
            <a:r>
              <a:rPr lang="fr-FR" dirty="0"/>
              <a:t> Majid Noue et al with </a:t>
            </a:r>
            <a:r>
              <a:rPr lang="fr-FR" dirty="0" err="1"/>
              <a:t>svm</a:t>
            </a:r>
            <a:r>
              <a:rPr lang="fr-FR" dirty="0"/>
              <a:t> classifier </a:t>
            </a:r>
            <a:r>
              <a:rPr lang="fr-FR" dirty="0" err="1"/>
              <a:t>fed</a:t>
            </a:r>
            <a:r>
              <a:rPr lang="fr-FR" dirty="0"/>
              <a:t> with deep </a:t>
            </a:r>
            <a:r>
              <a:rPr lang="fr-FR" dirty="0" err="1"/>
              <a:t>features</a:t>
            </a:r>
            <a:r>
              <a:rPr lang="fr-FR" dirty="0"/>
              <a:t>. </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a:t>
            </a:fld>
            <a:endParaRPr lang="en-US"/>
          </a:p>
        </p:txBody>
      </p:sp>
    </p:spTree>
    <p:extLst>
      <p:ext uri="{BB962C8B-B14F-4D97-AF65-F5344CB8AC3E}">
        <p14:creationId xmlns:p14="http://schemas.microsoft.com/office/powerpoint/2010/main" val="2042978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6</a:t>
            </a:fld>
            <a:endParaRPr lang="en-US"/>
          </a:p>
        </p:txBody>
      </p:sp>
    </p:spTree>
    <p:extLst>
      <p:ext uri="{BB962C8B-B14F-4D97-AF65-F5344CB8AC3E}">
        <p14:creationId xmlns:p14="http://schemas.microsoft.com/office/powerpoint/2010/main" val="2953249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Buraya</a:t>
            </a:r>
            <a:r>
              <a:rPr lang="fr-FR" dirty="0"/>
              <a:t> </a:t>
            </a:r>
            <a:r>
              <a:rPr lang="fr-FR" dirty="0" err="1"/>
              <a:t>kadar</a:t>
            </a:r>
            <a:r>
              <a:rPr lang="fr-FR" dirty="0"/>
              <a:t> 5 dk</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7</a:t>
            </a:fld>
            <a:endParaRPr lang="en-US"/>
          </a:p>
        </p:txBody>
      </p:sp>
    </p:spTree>
    <p:extLst>
      <p:ext uri="{BB962C8B-B14F-4D97-AF65-F5344CB8AC3E}">
        <p14:creationId xmlns:p14="http://schemas.microsoft.com/office/powerpoint/2010/main" val="3816935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fr-FR" dirty="0"/>
              <a:t>1. 2. </a:t>
            </a:r>
            <a:r>
              <a:rPr lang="fr-FR" dirty="0" err="1"/>
              <a:t>sunum</a:t>
            </a:r>
            <a:endParaRPr lang="fr-FR" dirty="0"/>
          </a:p>
          <a:p>
            <a:pPr marL="0" indent="0">
              <a:buFontTx/>
              <a:buNone/>
            </a:pPr>
            <a:endParaRPr lang="fr-FR" dirty="0"/>
          </a:p>
          <a:p>
            <a:pPr marL="0" indent="0">
              <a:buFontTx/>
              <a:buNone/>
            </a:pPr>
            <a:r>
              <a:rPr lang="fr-FR" dirty="0"/>
              <a:t>3. </a:t>
            </a:r>
            <a:r>
              <a:rPr lang="en-US" dirty="0"/>
              <a:t>The train data must be strictly separated</a:t>
            </a:r>
            <a:r>
              <a:rPr lang="fr-FR" dirty="0"/>
              <a:t> </a:t>
            </a:r>
            <a:r>
              <a:rPr lang="en-US" dirty="0"/>
              <a:t>from validation and test data, and should be only used on training process. At each epoch, the train data goes into the model as input, the neural network works for learning data, the losses and metrics are computed, and the losses are optimized.</a:t>
            </a:r>
            <a:endParaRPr lang="fr-FR" dirty="0"/>
          </a:p>
          <a:p>
            <a:pPr marL="0" indent="0">
              <a:buFontTx/>
              <a:buNone/>
            </a:pPr>
            <a:endParaRPr lang="fr-FR" dirty="0"/>
          </a:p>
          <a:p>
            <a:pPr marL="0" indent="0">
              <a:buFontTx/>
              <a:buNone/>
            </a:pPr>
            <a:r>
              <a:rPr lang="fr-FR" dirty="0"/>
              <a:t>4. </a:t>
            </a:r>
            <a:r>
              <a:rPr lang="en-US" dirty="0"/>
              <a:t>During the validation process, only losses and metrics are computed, and no optimization process is applied, for that reason, the weights and biases are stable.</a:t>
            </a:r>
            <a:endParaRPr lang="fr-FR" dirty="0"/>
          </a:p>
          <a:p>
            <a:pPr marL="0" indent="0">
              <a:buFontTx/>
              <a:buNone/>
            </a:pPr>
            <a:endParaRPr lang="fr-FR" dirty="0"/>
          </a:p>
          <a:p>
            <a:pPr marL="0" indent="0">
              <a:buFontTx/>
              <a:buNone/>
            </a:pPr>
            <a:r>
              <a:rPr lang="fr-FR" dirty="0"/>
              <a:t>5. </a:t>
            </a:r>
            <a:r>
              <a:rPr lang="en-US" dirty="0"/>
              <a:t>Testing process is usually only applied at the end of all epochs. However, when the train data is not feasible to be divided into validation data, at the end of each epoch testing process may be applied on test data.</a:t>
            </a:r>
          </a:p>
        </p:txBody>
      </p:sp>
      <p:sp>
        <p:nvSpPr>
          <p:cNvPr id="4" name="Slide Number Placeholder 3"/>
          <p:cNvSpPr>
            <a:spLocks noGrp="1"/>
          </p:cNvSpPr>
          <p:nvPr>
            <p:ph type="sldNum" sz="quarter" idx="5"/>
          </p:nvPr>
        </p:nvSpPr>
        <p:spPr/>
        <p:txBody>
          <a:bodyPr/>
          <a:lstStyle/>
          <a:p>
            <a:fld id="{405E2643-C19C-FA43-99E4-5948DE805E5C}" type="slidenum">
              <a:rPr lang="en-US" smtClean="0"/>
              <a:t>9</a:t>
            </a:fld>
            <a:endParaRPr lang="en-US"/>
          </a:p>
        </p:txBody>
      </p:sp>
    </p:spTree>
    <p:extLst>
      <p:ext uri="{BB962C8B-B14F-4D97-AF65-F5344CB8AC3E}">
        <p14:creationId xmlns:p14="http://schemas.microsoft.com/office/powerpoint/2010/main" val="3002097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fr-FR" dirty="0"/>
              <a:t>1. </a:t>
            </a:r>
            <a:r>
              <a:rPr lang="en-US" dirty="0"/>
              <a:t>This may be caused by a deficient learning process or non-feasible hyper-parameters. </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10</a:t>
            </a:fld>
            <a:endParaRPr lang="en-US"/>
          </a:p>
        </p:txBody>
      </p:sp>
    </p:spTree>
    <p:extLst>
      <p:ext uri="{BB962C8B-B14F-4D97-AF65-F5344CB8AC3E}">
        <p14:creationId xmlns:p14="http://schemas.microsoft.com/office/powerpoint/2010/main" val="22440934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403275" y="6442532"/>
            <a:ext cx="2743200" cy="365125"/>
          </a:xfrm>
        </p:spPr>
        <p:txBody>
          <a:bodyPr/>
          <a:lstStyle/>
          <a:p>
            <a:fld id="{C5184E39-17C3-1B46-A006-9F7568AAA460}" type="slidenum">
              <a:rPr lang="en-US" smtClean="0"/>
              <a:t>‹#›</a:t>
            </a:fld>
            <a:endParaRPr lang="en-US"/>
          </a:p>
        </p:txBody>
      </p:sp>
      <p:pic>
        <p:nvPicPr>
          <p:cNvPr id="7" name="Picture 6">
            <a:extLst>
              <a:ext uri="{FF2B5EF4-FFF2-40B4-BE49-F238E27FC236}">
                <a16:creationId xmlns:a16="http://schemas.microsoft.com/office/drawing/2014/main" id="{03F1CD0A-41B2-FC4B-906B-9097F1E5B0B8}"/>
              </a:ext>
            </a:extLst>
          </p:cNvPr>
          <p:cNvPicPr>
            <a:picLocks noChangeAspect="1"/>
          </p:cNvPicPr>
          <p:nvPr userDrawn="1"/>
        </p:nvPicPr>
        <p:blipFill>
          <a:blip r:embed="rId2"/>
          <a:stretch>
            <a:fillRect/>
          </a:stretch>
        </p:blipFill>
        <p:spPr>
          <a:xfrm>
            <a:off x="20051" y="6219929"/>
            <a:ext cx="455555" cy="638071"/>
          </a:xfrm>
          <a:prstGeom prst="rect">
            <a:avLst/>
          </a:prstGeom>
        </p:spPr>
      </p:pic>
    </p:spTree>
    <p:extLst>
      <p:ext uri="{BB962C8B-B14F-4D97-AF65-F5344CB8AC3E}">
        <p14:creationId xmlns:p14="http://schemas.microsoft.com/office/powerpoint/2010/main" val="332771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A90BEB-B497-0847-91E4-416FA919BB24}" type="datetime1">
              <a:rPr lang="tr-TR" smtClean="0"/>
              <a:t>9.08.2021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081576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480071-19E3-A547-B1D0-F68BFFA9EB21}" type="datetime1">
              <a:rPr lang="tr-TR" smtClean="0"/>
              <a:t>9.08.2021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41621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A75EE-A7CB-AB4A-BDC9-F1EB79A76669}" type="datetime1">
              <a:rPr lang="tr-TR" smtClean="0"/>
              <a:t>9.08.2021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0577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CD5FCC-41A6-464F-9E19-C25A236CAB9B}" type="datetime1">
              <a:rPr lang="tr-TR" smtClean="0"/>
              <a:t>9.08.2021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29345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6DBA4E-2E6B-954C-83DD-0E0B5A9A3AA3}" type="datetime1">
              <a:rPr lang="tr-TR" smtClean="0"/>
              <a:t>9.08.2021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84515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52E23D-B914-2B49-8CED-BF0220B73FE3}" type="datetime1">
              <a:rPr lang="tr-TR" smtClean="0"/>
              <a:t>9.08.2021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4155228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1F2ED9-ABA2-FC4C-B384-403ED49ED922}" type="datetime1">
              <a:rPr lang="tr-TR" smtClean="0"/>
              <a:t>9.08.2021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9641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D23643-4D0C-D24E-AB13-3E4D490E83E1}" type="datetime1">
              <a:rPr lang="tr-TR" smtClean="0"/>
              <a:t>9.08.2021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978744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F413B0-9E28-E94C-9A76-F0A77090BFD3}" type="datetime1">
              <a:rPr lang="tr-TR" smtClean="0"/>
              <a:t>9.08.2021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2253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0FF06C-0A04-BB4D-82F7-D4ECA8FC5F58}" type="datetime1">
              <a:rPr lang="tr-TR" smtClean="0"/>
              <a:t>9.08.2021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5427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885FEC-6F20-7642-8971-9E19D2DB1AD7}" type="datetime1">
              <a:rPr lang="tr-TR" smtClean="0"/>
              <a:t>9.08.2021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84E39-17C3-1B46-A006-9F7568AAA460}" type="slidenum">
              <a:rPr lang="en-US" smtClean="0"/>
              <a:t>‹#›</a:t>
            </a:fld>
            <a:endParaRPr lang="en-US"/>
          </a:p>
        </p:txBody>
      </p:sp>
    </p:spTree>
    <p:extLst>
      <p:ext uri="{BB962C8B-B14F-4D97-AF65-F5344CB8AC3E}">
        <p14:creationId xmlns:p14="http://schemas.microsoft.com/office/powerpoint/2010/main" val="30454644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tiff"/><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ozanguldali/modelsWithLASSO"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9534"/>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27500E-1D6C-3F4E-9E31-58CB0D2C6638}"/>
              </a:ext>
            </a:extLst>
          </p:cNvPr>
          <p:cNvPicPr>
            <a:picLocks noChangeAspect="1"/>
          </p:cNvPicPr>
          <p:nvPr/>
        </p:nvPicPr>
        <p:blipFill>
          <a:blip r:embed="rId3"/>
          <a:stretch>
            <a:fillRect/>
          </a:stretch>
        </p:blipFill>
        <p:spPr>
          <a:xfrm>
            <a:off x="5443157" y="231111"/>
            <a:ext cx="1305685" cy="1828801"/>
          </a:xfrm>
          <a:prstGeom prst="rect">
            <a:avLst/>
          </a:prstGeom>
        </p:spPr>
      </p:pic>
      <p:sp>
        <p:nvSpPr>
          <p:cNvPr id="8" name="TextBox 7">
            <a:extLst>
              <a:ext uri="{FF2B5EF4-FFF2-40B4-BE49-F238E27FC236}">
                <a16:creationId xmlns:a16="http://schemas.microsoft.com/office/drawing/2014/main" id="{BF6F0966-92C3-3E48-82B3-2C16DE7FBDF5}"/>
              </a:ext>
            </a:extLst>
          </p:cNvPr>
          <p:cNvSpPr txBox="1"/>
          <p:nvPr/>
        </p:nvSpPr>
        <p:spPr>
          <a:xfrm>
            <a:off x="1144129" y="2247664"/>
            <a:ext cx="9903738" cy="1384995"/>
          </a:xfrm>
          <a:prstGeom prst="rect">
            <a:avLst/>
          </a:prstGeom>
          <a:noFill/>
        </p:spPr>
        <p:txBody>
          <a:bodyPr wrap="none" rtlCol="0">
            <a:spAutoFit/>
          </a:bodyPr>
          <a:lstStyle/>
          <a:p>
            <a:pPr algn="ctr"/>
            <a:r>
              <a:rPr lang="en-US" sz="2800" dirty="0"/>
              <a:t>DEEP FEATURE TRANSFER FROM</a:t>
            </a:r>
            <a:br>
              <a:rPr lang="en-US" sz="2800" dirty="0"/>
            </a:br>
            <a:r>
              <a:rPr lang="en-US" sz="2800" dirty="0"/>
              <a:t>DEEP LEARNING MODELS INTO MACHINE LEARNING ALGORITHMS </a:t>
            </a:r>
          </a:p>
          <a:p>
            <a:pPr algn="ctr"/>
            <a:r>
              <a:rPr lang="en-US" sz="2800" dirty="0"/>
              <a:t>TO CLASSIFY COVID-19 FROM CHEST X-RAY IMAGES </a:t>
            </a:r>
          </a:p>
        </p:txBody>
      </p:sp>
      <p:sp>
        <p:nvSpPr>
          <p:cNvPr id="9" name="TextBox 8">
            <a:extLst>
              <a:ext uri="{FF2B5EF4-FFF2-40B4-BE49-F238E27FC236}">
                <a16:creationId xmlns:a16="http://schemas.microsoft.com/office/drawing/2014/main" id="{ED51572D-BB5A-9344-AA4A-45100922EE34}"/>
              </a:ext>
            </a:extLst>
          </p:cNvPr>
          <p:cNvSpPr txBox="1"/>
          <p:nvPr/>
        </p:nvSpPr>
        <p:spPr>
          <a:xfrm>
            <a:off x="4954667" y="4075306"/>
            <a:ext cx="2282662" cy="646331"/>
          </a:xfrm>
          <a:prstGeom prst="rect">
            <a:avLst/>
          </a:prstGeom>
          <a:noFill/>
        </p:spPr>
        <p:txBody>
          <a:bodyPr wrap="square" rtlCol="0">
            <a:spAutoFit/>
          </a:bodyPr>
          <a:lstStyle/>
          <a:p>
            <a:pPr algn="ctr"/>
            <a:r>
              <a:rPr lang="en-US" dirty="0"/>
              <a:t>M.Sc. THESIS </a:t>
            </a:r>
          </a:p>
          <a:p>
            <a:pPr algn="ctr"/>
            <a:r>
              <a:rPr lang="en-US" dirty="0"/>
              <a:t>Ozan GÜLDALİ </a:t>
            </a:r>
          </a:p>
        </p:txBody>
      </p:sp>
      <p:sp>
        <p:nvSpPr>
          <p:cNvPr id="10" name="TextBox 9">
            <a:extLst>
              <a:ext uri="{FF2B5EF4-FFF2-40B4-BE49-F238E27FC236}">
                <a16:creationId xmlns:a16="http://schemas.microsoft.com/office/drawing/2014/main" id="{E5C39A34-D837-F54E-AD87-3356461ED91C}"/>
              </a:ext>
            </a:extLst>
          </p:cNvPr>
          <p:cNvSpPr txBox="1"/>
          <p:nvPr/>
        </p:nvSpPr>
        <p:spPr>
          <a:xfrm>
            <a:off x="4240406" y="4869194"/>
            <a:ext cx="4039436" cy="646331"/>
          </a:xfrm>
          <a:prstGeom prst="rect">
            <a:avLst/>
          </a:prstGeom>
          <a:noFill/>
        </p:spPr>
        <p:txBody>
          <a:bodyPr wrap="square" rtlCol="0">
            <a:spAutoFit/>
          </a:bodyPr>
          <a:lstStyle/>
          <a:p>
            <a:r>
              <a:rPr lang="en-US" dirty="0"/>
              <a:t>Thesis Advisor: Assist. Prof. Dr. </a:t>
            </a:r>
            <a:r>
              <a:rPr lang="en-US" dirty="0" err="1"/>
              <a:t>Gül</a:t>
            </a:r>
            <a:r>
              <a:rPr lang="en-US" dirty="0"/>
              <a:t> İNAN </a:t>
            </a:r>
          </a:p>
          <a:p>
            <a:endParaRPr lang="en-US" dirty="0"/>
          </a:p>
        </p:txBody>
      </p:sp>
      <p:sp>
        <p:nvSpPr>
          <p:cNvPr id="11" name="TextBox 10">
            <a:extLst>
              <a:ext uri="{FF2B5EF4-FFF2-40B4-BE49-F238E27FC236}">
                <a16:creationId xmlns:a16="http://schemas.microsoft.com/office/drawing/2014/main" id="{066DA6F4-4D07-E249-B96D-FFAF495D2620}"/>
              </a:ext>
            </a:extLst>
          </p:cNvPr>
          <p:cNvSpPr txBox="1"/>
          <p:nvPr/>
        </p:nvSpPr>
        <p:spPr>
          <a:xfrm>
            <a:off x="5534787" y="5958172"/>
            <a:ext cx="1236236" cy="369332"/>
          </a:xfrm>
          <a:prstGeom prst="rect">
            <a:avLst/>
          </a:prstGeom>
          <a:noFill/>
        </p:spPr>
        <p:txBody>
          <a:bodyPr wrap="none" rtlCol="0">
            <a:spAutoFit/>
          </a:bodyPr>
          <a:lstStyle/>
          <a:p>
            <a:r>
              <a:rPr lang="en-US" dirty="0"/>
              <a:t>25.08.2021</a:t>
            </a:r>
          </a:p>
        </p:txBody>
      </p:sp>
      <p:pic>
        <p:nvPicPr>
          <p:cNvPr id="3" name="Picture 2">
            <a:extLst>
              <a:ext uri="{FF2B5EF4-FFF2-40B4-BE49-F238E27FC236}">
                <a16:creationId xmlns:a16="http://schemas.microsoft.com/office/drawing/2014/main" id="{1A238667-97A6-5949-BC4C-4CBDE67CC2E1}"/>
              </a:ext>
            </a:extLst>
          </p:cNvPr>
          <p:cNvPicPr>
            <a:picLocks noChangeAspect="1"/>
          </p:cNvPicPr>
          <p:nvPr/>
        </p:nvPicPr>
        <p:blipFill>
          <a:blip r:embed="rId4"/>
          <a:stretch>
            <a:fillRect/>
          </a:stretch>
        </p:blipFill>
        <p:spPr>
          <a:xfrm>
            <a:off x="0" y="5549900"/>
            <a:ext cx="1231900" cy="1308100"/>
          </a:xfrm>
          <a:prstGeom prst="rect">
            <a:avLst/>
          </a:prstGeom>
        </p:spPr>
      </p:pic>
    </p:spTree>
    <p:extLst>
      <p:ext uri="{BB962C8B-B14F-4D97-AF65-F5344CB8AC3E}">
        <p14:creationId xmlns:p14="http://schemas.microsoft.com/office/powerpoint/2010/main" val="309984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9</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An </a:t>
            </a:r>
            <a:r>
              <a:rPr lang="en-US" b="1" dirty="0"/>
              <a:t>epoch</a:t>
            </a:r>
            <a:r>
              <a:rPr lang="en-US" dirty="0"/>
              <a:t> is an iteration when the train data passes forward and backward through the whole neural network only once.</a:t>
            </a:r>
          </a:p>
          <a:p>
            <a:endParaRPr lang="fr-FR" dirty="0"/>
          </a:p>
          <a:p>
            <a:pPr marL="285750" indent="-285750">
              <a:buFont typeface="Arial" panose="020B0604020202020204" pitchFamily="34" charset="0"/>
              <a:buChar char="•"/>
            </a:pPr>
            <a:r>
              <a:rPr lang="en-US" dirty="0"/>
              <a:t>If an epoch is too large to enter the neural network at once, data in the epoch can be dived into several smaller </a:t>
            </a:r>
            <a:r>
              <a:rPr lang="en-US" b="1" dirty="0"/>
              <a:t>batches</a:t>
            </a:r>
            <a:r>
              <a:rPr lang="en-US" dirty="0"/>
              <a:t>.</a:t>
            </a:r>
          </a:p>
          <a:p>
            <a:endParaRPr lang="en-US" dirty="0"/>
          </a:p>
          <a:p>
            <a:pPr marL="285750" indent="-285750">
              <a:buFont typeface="Arial" panose="020B0604020202020204" pitchFamily="34" charset="0"/>
              <a:buChar char="•"/>
            </a:pPr>
            <a:r>
              <a:rPr lang="en-US" dirty="0"/>
              <a:t>The data group reserved to be used in learning process is called as </a:t>
            </a:r>
            <a:r>
              <a:rPr lang="en-US" b="1" dirty="0"/>
              <a:t>train data</a:t>
            </a:r>
            <a:r>
              <a:rPr lang="en-US" dirty="0"/>
              <a:t>. </a:t>
            </a:r>
          </a:p>
          <a:p>
            <a:endParaRPr lang="en-US" dirty="0"/>
          </a:p>
          <a:p>
            <a:pPr marL="285750" indent="-285750">
              <a:buFont typeface="Arial" panose="020B0604020202020204" pitchFamily="34" charset="0"/>
              <a:buChar char="•"/>
            </a:pPr>
            <a:r>
              <a:rPr lang="en-US" b="1" dirty="0"/>
              <a:t>Validation data </a:t>
            </a:r>
            <a:r>
              <a:rPr lang="en-US" dirty="0"/>
              <a:t>which is strictly separated from train data can be used to validate and control the learning process</a:t>
            </a:r>
          </a:p>
          <a:p>
            <a:r>
              <a:rPr lang="en-US" dirty="0"/>
              <a:t>periodically</a:t>
            </a:r>
            <a:r>
              <a:rPr lang="fr-FR" dirty="0"/>
              <a:t>.</a:t>
            </a:r>
            <a:endParaRPr lang="en-US" dirty="0"/>
          </a:p>
          <a:p>
            <a:endParaRPr lang="en-US" dirty="0"/>
          </a:p>
          <a:p>
            <a:pPr marL="285750" indent="-285750">
              <a:buFont typeface="Arial" panose="020B0604020202020204" pitchFamily="34" charset="0"/>
              <a:buChar char="•"/>
            </a:pPr>
            <a:r>
              <a:rPr lang="en-US" dirty="0"/>
              <a:t>The data group reserved to be used in testing process and strictly separated from train data is called as </a:t>
            </a:r>
            <a:r>
              <a:rPr lang="en-US" b="1" dirty="0"/>
              <a:t>test data</a:t>
            </a:r>
            <a:r>
              <a:rPr lang="en-US" dirty="0"/>
              <a:t>. The </a:t>
            </a:r>
          </a:p>
          <a:p>
            <a:r>
              <a:rPr lang="en-US" dirty="0"/>
              <a:t>training process should not see any of test data. </a:t>
            </a:r>
          </a:p>
        </p:txBody>
      </p:sp>
    </p:spTree>
    <p:extLst>
      <p:ext uri="{BB962C8B-B14F-4D97-AF65-F5344CB8AC3E}">
        <p14:creationId xmlns:p14="http://schemas.microsoft.com/office/powerpoint/2010/main" val="203490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10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 learning algorithm is appeared to have </a:t>
            </a:r>
            <a:r>
              <a:rPr lang="en-US" b="1" dirty="0"/>
              <a:t>under-fitting</a:t>
            </a:r>
            <a:r>
              <a:rPr lang="en-US" dirty="0"/>
              <a:t> at the time that it cannot capture or fit the data well. </a:t>
            </a:r>
          </a:p>
          <a:p>
            <a:endParaRPr lang="en-US" dirty="0"/>
          </a:p>
          <a:p>
            <a:pPr marL="285750" indent="-285750">
              <a:buFont typeface="Arial" panose="020B0604020202020204" pitchFamily="34" charset="0"/>
              <a:buChar char="•"/>
            </a:pPr>
            <a:r>
              <a:rPr lang="en-US" dirty="0"/>
              <a:t>When the model fits on the train data perfectly, it might have started to memorize the train data and may not learn </a:t>
            </a:r>
          </a:p>
          <a:p>
            <a:r>
              <a:rPr lang="en-US" dirty="0"/>
              <a:t>something new from the data. That is, the learnable parameters are directly adjusted for train data and not feasible for test data anymore. This situation is called as </a:t>
            </a:r>
            <a:r>
              <a:rPr lang="en-US" b="1" dirty="0"/>
              <a:t>over-fitting</a:t>
            </a:r>
            <a:r>
              <a:rPr lang="en-US" dirty="0"/>
              <a:t>.</a:t>
            </a:r>
          </a:p>
        </p:txBody>
      </p:sp>
      <p:pic>
        <p:nvPicPr>
          <p:cNvPr id="4" name="Picture 3">
            <a:extLst>
              <a:ext uri="{FF2B5EF4-FFF2-40B4-BE49-F238E27FC236}">
                <a16:creationId xmlns:a16="http://schemas.microsoft.com/office/drawing/2014/main" id="{CF6E3E0D-5A60-4E48-B6A6-C32825B53595}"/>
              </a:ext>
            </a:extLst>
          </p:cNvPr>
          <p:cNvPicPr>
            <a:picLocks noChangeAspect="1"/>
          </p:cNvPicPr>
          <p:nvPr/>
        </p:nvPicPr>
        <p:blipFill>
          <a:blip r:embed="rId3"/>
          <a:stretch>
            <a:fillRect/>
          </a:stretch>
        </p:blipFill>
        <p:spPr>
          <a:xfrm>
            <a:off x="2138610" y="3314792"/>
            <a:ext cx="7914779" cy="2740320"/>
          </a:xfrm>
          <a:prstGeom prst="rect">
            <a:avLst/>
          </a:prstGeom>
        </p:spPr>
      </p:pic>
    </p:spTree>
    <p:extLst>
      <p:ext uri="{BB962C8B-B14F-4D97-AF65-F5344CB8AC3E}">
        <p14:creationId xmlns:p14="http://schemas.microsoft.com/office/powerpoint/2010/main" val="233878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961E9E-F307-0746-905B-0A8E9F265735}"/>
              </a:ext>
            </a:extLst>
          </p:cNvPr>
          <p:cNvSpPr txBox="1"/>
          <p:nvPr/>
        </p:nvSpPr>
        <p:spPr>
          <a:xfrm>
            <a:off x="492369" y="391886"/>
            <a:ext cx="4857740" cy="523220"/>
          </a:xfrm>
          <a:prstGeom prst="rect">
            <a:avLst/>
          </a:prstGeom>
          <a:noFill/>
        </p:spPr>
        <p:txBody>
          <a:bodyPr wrap="none" rtlCol="0">
            <a:spAutoFit/>
          </a:bodyPr>
          <a:lstStyle/>
          <a:p>
            <a:r>
              <a:rPr lang="en-US" sz="2800" b="1" dirty="0"/>
              <a:t>Loss Function and Optimization</a:t>
            </a:r>
          </a:p>
        </p:txBody>
      </p:sp>
      <p:sp>
        <p:nvSpPr>
          <p:cNvPr id="7" name="Slide Number Placeholder 6">
            <a:extLst>
              <a:ext uri="{FF2B5EF4-FFF2-40B4-BE49-F238E27FC236}">
                <a16:creationId xmlns:a16="http://schemas.microsoft.com/office/drawing/2014/main" id="{D8B1B93F-AAAC-9544-84B6-3094C7883DD2}"/>
              </a:ext>
            </a:extLst>
          </p:cNvPr>
          <p:cNvSpPr>
            <a:spLocks noGrp="1"/>
          </p:cNvSpPr>
          <p:nvPr>
            <p:ph type="sldNum" sz="quarter" idx="12"/>
          </p:nvPr>
        </p:nvSpPr>
        <p:spPr>
          <a:xfrm>
            <a:off x="9429610" y="6466114"/>
            <a:ext cx="2743200" cy="365125"/>
          </a:xfrm>
        </p:spPr>
        <p:txBody>
          <a:bodyPr/>
          <a:lstStyle/>
          <a:p>
            <a:fld id="{C5184E39-17C3-1B46-A006-9F7568AAA460}" type="slidenum">
              <a:rPr lang="en-US" smtClean="0"/>
              <a:t>11</a:t>
            </a:fld>
            <a:endParaRPr lang="en-US"/>
          </a:p>
        </p:txBody>
      </p:sp>
      <mc:AlternateContent xmlns:mc="http://schemas.openxmlformats.org/markup-compatibility/2006" xmlns:a14="http://schemas.microsoft.com/office/drawing/2010/main">
        <mc:Choice Requires="a14">
          <p:sp>
            <p:nvSpPr>
              <p:cNvPr id="4" name="Dikdörtgen 1">
                <a:extLst>
                  <a:ext uri="{FF2B5EF4-FFF2-40B4-BE49-F238E27FC236}">
                    <a16:creationId xmlns:a16="http://schemas.microsoft.com/office/drawing/2014/main" id="{400BC711-4108-AF43-ACB6-29E753A85A1D}"/>
                  </a:ext>
                </a:extLst>
              </p:cNvPr>
              <p:cNvSpPr/>
              <p:nvPr/>
            </p:nvSpPr>
            <p:spPr>
              <a:xfrm>
                <a:off x="647490" y="3204251"/>
                <a:ext cx="3524704" cy="3397516"/>
              </a:xfrm>
              <a:prstGeom prst="rect">
                <a:avLst/>
              </a:prstGeom>
              <a:ln>
                <a:solidFill>
                  <a:schemeClr val="accent1">
                    <a:lumMod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𝑔</m:t>
                          </m:r>
                        </m:e>
                        <m:sub>
                          <m:r>
                            <a:rPr lang="tr-TR" b="0" i="1" smtClean="0">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m:rPr>
                              <m:sty m:val="p"/>
                            </m:rPr>
                            <a:rPr lang="tr-TR" b="0" i="1" smtClean="0">
                              <a:solidFill>
                                <a:schemeClr val="tx1"/>
                              </a:solidFill>
                              <a:latin typeface="Cambria Math" panose="02040503050406030204" pitchFamily="18" charset="0"/>
                              <a:ea typeface="Cambria Math" panose="02040503050406030204" pitchFamily="18" charset="0"/>
                            </a:rPr>
                            <m:t>∇</m:t>
                          </m:r>
                        </m:e>
                        <m:sub>
                          <m:r>
                            <a:rPr lang="tr-TR" b="0" i="1" smtClean="0">
                              <a:solidFill>
                                <a:schemeClr val="tx1"/>
                              </a:solidFill>
                              <a:latin typeface="Cambria Math" panose="02040503050406030204" pitchFamily="18" charset="0"/>
                              <a:ea typeface="Cambria Math" panose="02040503050406030204" pitchFamily="18" charset="0"/>
                            </a:rPr>
                            <m:t>𝜃</m:t>
                          </m:r>
                        </m:sub>
                      </m:sSub>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𝑓</m:t>
                          </m:r>
                        </m:e>
                        <m:sub>
                          <m:r>
                            <a:rPr lang="tr-TR" b="0" i="1" smtClean="0">
                              <a:solidFill>
                                <a:schemeClr val="tx1"/>
                              </a:solidFill>
                              <a:latin typeface="Cambria Math" panose="02040503050406030204" pitchFamily="18" charset="0"/>
                              <a:ea typeface="Cambria Math" panose="02040503050406030204" pitchFamily="18" charset="0"/>
                            </a:rPr>
                            <m:t>𝑡</m:t>
                          </m:r>
                        </m:sub>
                      </m:sSub>
                      <m:r>
                        <a:rPr lang="tr-TR" b="0" i="1" smtClean="0">
                          <a:solidFill>
                            <a:schemeClr val="tx1"/>
                          </a:solidFill>
                          <a:latin typeface="Cambria Math" panose="02040503050406030204" pitchFamily="18" charset="0"/>
                          <a:ea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𝜃</m:t>
                          </m:r>
                        </m:e>
                        <m:sub>
                          <m:r>
                            <a:rPr lang="tr-TR" b="0" i="1" smtClean="0">
                              <a:solidFill>
                                <a:schemeClr val="tx1"/>
                              </a:solidFill>
                              <a:latin typeface="Cambria Math" panose="02040503050406030204" pitchFamily="18" charset="0"/>
                              <a:ea typeface="Cambria Math" panose="02040503050406030204" pitchFamily="18" charset="0"/>
                            </a:rPr>
                            <m:t>𝑡</m:t>
                          </m:r>
                          <m:r>
                            <a:rPr lang="tr-TR" b="0" i="1" smtClean="0">
                              <a:solidFill>
                                <a:schemeClr val="tx1"/>
                              </a:solidFill>
                              <a:latin typeface="Cambria Math" panose="02040503050406030204" pitchFamily="18" charset="0"/>
                              <a:ea typeface="Cambria Math" panose="02040503050406030204" pitchFamily="18" charset="0"/>
                            </a:rPr>
                            <m:t>−1</m:t>
                          </m:r>
                        </m:sub>
                      </m:sSub>
                      <m:r>
                        <a:rPr lang="tr-TR" b="0" i="1" smtClean="0">
                          <a:solidFill>
                            <a:schemeClr val="tx1"/>
                          </a:solidFill>
                          <a:latin typeface="Cambria Math" panose="02040503050406030204" pitchFamily="18" charset="0"/>
                          <a:ea typeface="Cambria Math" panose="02040503050406030204" pitchFamily="18" charset="0"/>
                        </a:rPr>
                        <m:t>)</m:t>
                      </m:r>
                    </m:oMath>
                  </m:oMathPara>
                </a14:m>
                <a:endParaRPr lang="tr-TR" b="0"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i="1" dirty="0">
                  <a:solidFill>
                    <a:schemeClr val="tx1"/>
                  </a:solidFill>
                </a:endParaRPr>
              </a:p>
              <a:p>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a:solidFill>
                                <a:schemeClr val="tx1"/>
                              </a:solidFill>
                              <a:latin typeface="Cambria Math" panose="02040503050406030204" pitchFamily="18" charset="0"/>
                            </a:rPr>
                            <m:t>−1</m:t>
                          </m:r>
                        </m:sub>
                      </m:sSub>
                      <m:r>
                        <a:rPr lang="tr-TR">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smtClean="0">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ea typeface="Cambria Math" panose="02040503050406030204" pitchFamily="18" charset="0"/>
                                        </a:rPr>
                                      </m:ctrlPr>
                                    </m:sSubSupPr>
                                    <m:e>
                                      <m:r>
                                        <a:rPr lang="tr-TR" i="1">
                                          <a:solidFill>
                                            <a:schemeClr val="tx1"/>
                                          </a:solidFill>
                                          <a:latin typeface="Cambria Math" panose="02040503050406030204" pitchFamily="18" charset="0"/>
                                          <a:ea typeface="Cambria Math" panose="02040503050406030204" pitchFamily="18" charset="0"/>
                                        </a:rPr>
                                        <m:t>𝛽</m:t>
                                      </m:r>
                                    </m:e>
                                    <m:sub>
                                      <m:r>
                                        <a:rPr lang="tr-TR" i="1">
                                          <a:solidFill>
                                            <a:schemeClr val="tx1"/>
                                          </a:solidFill>
                                          <a:latin typeface="Cambria Math" panose="02040503050406030204" pitchFamily="18" charset="0"/>
                                          <a:ea typeface="Cambria Math" panose="02040503050406030204" pitchFamily="18" charset="0"/>
                                        </a:rPr>
                                        <m:t>1</m:t>
                                      </m:r>
                                    </m:sub>
                                    <m:sup>
                                      <m:r>
                                        <a:rPr lang="tr-TR" i="1">
                                          <a:solidFill>
                                            <a:schemeClr val="tx1"/>
                                          </a:solidFill>
                                          <a:latin typeface="Cambria Math" panose="02040503050406030204" pitchFamily="18" charset="0"/>
                                          <a:ea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b="0" i="1" smtClean="0">
                                      <a:solidFill>
                                        <a:schemeClr val="tx1"/>
                                      </a:solidFill>
                                      <a:latin typeface="Cambria Math" panose="02040503050406030204" pitchFamily="18" charset="0"/>
                                    </a:rPr>
                                  </m:ctrlPr>
                                </m:fPr>
                                <m:num>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𝑣</m:t>
                                      </m:r>
                                    </m:e>
                                    <m:sub>
                                      <m:r>
                                        <a:rPr lang="tr-TR" b="0" i="1" smtClean="0">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panose="02040503050406030204" pitchFamily="18" charset="0"/>
                                        </a:rPr>
                                        <m:t>1 − </m:t>
                                      </m:r>
                                      <m:sSubSup>
                                        <m:sSubSupPr>
                                          <m:ctrlPr>
                                            <a:rPr lang="tr-TR" b="0" i="1" smtClean="0">
                                              <a:solidFill>
                                                <a:schemeClr val="tx1"/>
                                              </a:solidFill>
                                              <a:latin typeface="Cambria Math" panose="02040503050406030204" pitchFamily="18" charset="0"/>
                                              <a:ea typeface="Cambria Math" panose="02040503050406030204" pitchFamily="18" charset="0"/>
                                            </a:rPr>
                                          </m:ctrlPr>
                                        </m:sSubSupPr>
                                        <m:e>
                                          <m:r>
                                            <a:rPr lang="tr-TR" b="0" i="1" smtClean="0">
                                              <a:solidFill>
                                                <a:schemeClr val="tx1"/>
                                              </a:solidFill>
                                              <a:latin typeface="Cambria Math" panose="02040503050406030204" pitchFamily="18" charset="0"/>
                                              <a:ea typeface="Cambria Math" panose="02040503050406030204" pitchFamily="18" charset="0"/>
                                            </a:rPr>
                                            <m:t>𝛽</m:t>
                                          </m:r>
                                        </m:e>
                                        <m:sub>
                                          <m:r>
                                            <a:rPr lang="tr-TR" b="0" i="1" smtClean="0">
                                              <a:solidFill>
                                                <a:schemeClr val="tx1"/>
                                              </a:solidFill>
                                              <a:latin typeface="Cambria Math" panose="02040503050406030204" pitchFamily="18" charset="0"/>
                                              <a:ea typeface="Cambria Math" panose="02040503050406030204" pitchFamily="18" charset="0"/>
                                            </a:rPr>
                                            <m:t>2</m:t>
                                          </m:r>
                                        </m:sub>
                                        <m:sup>
                                          <m:r>
                                            <a:rPr lang="tr-TR" b="0" i="1" smtClean="0">
                                              <a:solidFill>
                                                <a:schemeClr val="tx1"/>
                                              </a:solidFill>
                                              <a:latin typeface="Cambria Math" panose="02040503050406030204" pitchFamily="18" charset="0"/>
                                              <a:ea typeface="Cambria Math" panose="02040503050406030204" pitchFamily="18" charset="0"/>
                                            </a:rPr>
                                            <m:t>𝑡</m:t>
                                          </m:r>
                                        </m:sup>
                                      </m:sSubSup>
                                    </m:e>
                                  </m:d>
                                </m:den>
                              </m:f>
                            </m:e>
                          </m:rad>
                          <m:r>
                            <a:rPr lang="tr-TR" b="0"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ea typeface="Cambria Math" panose="02040503050406030204" pitchFamily="18" charset="0"/>
                            </a:rPr>
                            <m:t>𝜖</m:t>
                          </m:r>
                          <m:r>
                            <a:rPr lang="tr-TR" b="0" i="1" smtClean="0">
                              <a:solidFill>
                                <a:schemeClr val="tx1"/>
                              </a:solidFill>
                              <a:latin typeface="Cambria Math" panose="02040503050406030204" pitchFamily="18" charset="0"/>
                            </a:rPr>
                            <m:t> </m:t>
                          </m:r>
                        </m:den>
                      </m:f>
                    </m:oMath>
                  </m:oMathPara>
                </a14:m>
                <a:endParaRPr lang="tr-TR" i="1" dirty="0">
                  <a:solidFill>
                    <a:schemeClr val="tx1"/>
                  </a:solidFill>
                </a:endParaRPr>
              </a:p>
              <a:p>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1,2</m:t>
                          </m:r>
                        </m:sub>
                      </m:sSub>
                      <m:r>
                        <a:rPr lang="tr-TR">
                          <a:solidFill>
                            <a:schemeClr val="tx1"/>
                          </a:solidFill>
                          <a:latin typeface="Cambria Math" panose="02040503050406030204" pitchFamily="18" charset="0"/>
                        </a:rPr>
                        <m:t>:</m:t>
                      </m:r>
                      <m:r>
                        <m:rPr>
                          <m:sty m:val="p"/>
                        </m:rPr>
                        <a:rPr lang="tr-TR">
                          <a:solidFill>
                            <a:schemeClr val="tx1"/>
                          </a:solidFill>
                          <a:latin typeface="Cambria Math" panose="02040503050406030204" pitchFamily="18" charset="0"/>
                        </a:rPr>
                        <m:t>momentum</m:t>
                      </m:r>
                      <m:r>
                        <a:rPr lang="tr-TR">
                          <a:solidFill>
                            <a:schemeClr val="tx1"/>
                          </a:solidFill>
                          <a:latin typeface="Cambria Math" panose="02040503050406030204" pitchFamily="18" charset="0"/>
                        </a:rPr>
                        <m:t> </m:t>
                      </m:r>
                      <m:r>
                        <m:rPr>
                          <m:sty m:val="p"/>
                        </m:rPr>
                        <a:rPr lang="tr-TR">
                          <a:solidFill>
                            <a:schemeClr val="tx1"/>
                          </a:solidFill>
                          <a:latin typeface="Cambria Math" panose="02040503050406030204" pitchFamily="18" charset="0"/>
                        </a:rPr>
                        <m:t>parameters</m:t>
                      </m:r>
                    </m:oMath>
                  </m:oMathPara>
                </a14:m>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14:m>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a14:m>
                <a:r>
                  <a:rPr lang="tr-TR" dirty="0">
                    <a:solidFill>
                      <a:schemeClr val="tx1"/>
                    </a:solidFill>
                  </a:rPr>
                  <a:t>: </a:t>
                </a:r>
                <a:r>
                  <a:rPr lang="tr-TR" dirty="0" err="1">
                    <a:solidFill>
                      <a:schemeClr val="tx1"/>
                    </a:solidFill>
                  </a:rPr>
                  <a:t>gradient</a:t>
                </a:r>
                <a:r>
                  <a:rPr lang="tr-TR" dirty="0">
                    <a:solidFill>
                      <a:schemeClr val="tx1"/>
                    </a:solidFill>
                  </a:rPr>
                  <a:t> at time t </a:t>
                </a:r>
                <a:r>
                  <a:rPr lang="tr-TR" dirty="0" err="1">
                    <a:solidFill>
                      <a:schemeClr val="tx1"/>
                    </a:solidFill>
                  </a:rPr>
                  <a:t>along</a:t>
                </a:r>
                <a:r>
                  <a:rPr lang="tr-TR" dirty="0">
                    <a:solidFill>
                      <a:schemeClr val="tx1"/>
                    </a:solidFill>
                  </a:rPr>
                  <a:t> w</a:t>
                </a:r>
              </a:p>
            </p:txBody>
          </p:sp>
        </mc:Choice>
        <mc:Fallback xmlns="">
          <p:sp>
            <p:nvSpPr>
              <p:cNvPr id="4" name="Dikdörtgen 1">
                <a:extLst>
                  <a:ext uri="{FF2B5EF4-FFF2-40B4-BE49-F238E27FC236}">
                    <a16:creationId xmlns:a16="http://schemas.microsoft.com/office/drawing/2014/main" id="{400BC711-4108-AF43-ACB6-29E753A85A1D}"/>
                  </a:ext>
                </a:extLst>
              </p:cNvPr>
              <p:cNvSpPr>
                <a:spLocks noRot="1" noChangeAspect="1" noMove="1" noResize="1" noEditPoints="1" noAdjustHandles="1" noChangeArrowheads="1" noChangeShapeType="1" noTextEdit="1"/>
              </p:cNvSpPr>
              <p:nvPr/>
            </p:nvSpPr>
            <p:spPr>
              <a:xfrm>
                <a:off x="647490" y="3204251"/>
                <a:ext cx="3524704" cy="3397516"/>
              </a:xfrm>
              <a:prstGeom prst="rect">
                <a:avLst/>
              </a:prstGeom>
              <a:blipFill>
                <a:blip r:embed="rId3"/>
                <a:stretch>
                  <a:fillRect l="-1075"/>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Dikdörtgen 2">
                <a:extLst>
                  <a:ext uri="{FF2B5EF4-FFF2-40B4-BE49-F238E27FC236}">
                    <a16:creationId xmlns:a16="http://schemas.microsoft.com/office/drawing/2014/main" id="{8CF33366-BCDF-784A-A033-327D5F5FB8A2}"/>
                  </a:ext>
                </a:extLst>
              </p:cNvPr>
              <p:cNvSpPr/>
              <p:nvPr/>
            </p:nvSpPr>
            <p:spPr>
              <a:xfrm>
                <a:off x="4874119" y="3204251"/>
                <a:ext cx="2595198" cy="23083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r>
                        <a:rPr lang="tr-TR" i="1">
                          <a:solidFill>
                            <a:schemeClr val="tx1"/>
                          </a:solidFill>
                          <a:latin typeface="Cambria Math" panose="02040503050406030204" pitchFamily="18" charset="0"/>
                        </a:rPr>
                        <m:t>𝛽</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r>
                        <a:rPr lang="tr-TR" i="1">
                          <a:solidFill>
                            <a:schemeClr val="tx1"/>
                          </a:solidFill>
                          <a:latin typeface="Cambria Math" panose="02040503050406030204" pitchFamily="18" charset="0"/>
                        </a:rPr>
                        <m:t>𝛽</m:t>
                      </m:r>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i="0">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b="0" i="1" smtClean="0">
                              <a:solidFill>
                                <a:schemeClr val="tx1"/>
                              </a:solidFill>
                              <a:latin typeface="Cambria Math" panose="02040503050406030204" pitchFamily="18" charset="0"/>
                            </a:rPr>
                            <m:t>−1</m:t>
                          </m:r>
                        </m:sub>
                      </m:sSub>
                      <m:r>
                        <a:rPr lang="tr-TR" i="0">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b="0" i="1" smtClean="0">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initial </a:t>
                </a:r>
                <a:r>
                  <a:rPr lang="tr-TR" dirty="0" err="1">
                    <a:solidFill>
                      <a:schemeClr val="tx1"/>
                    </a:solidFill>
                  </a:rPr>
                  <a:t>learning</a:t>
                </a:r>
                <a:r>
                  <a:rPr lang="tr-TR" dirty="0">
                    <a:solidFill>
                      <a:schemeClr val="tx1"/>
                    </a:solidFill>
                  </a:rPr>
                  <a:t> rate</a:t>
                </a:r>
              </a:p>
              <a:p>
                <a14:m>
                  <m:oMath xmlns:m="http://schemas.openxmlformats.org/officeDocument/2006/math">
                    <m:r>
                      <a:rPr lang="tr-TR" i="1">
                        <a:solidFill>
                          <a:schemeClr val="tx1"/>
                        </a:solidFill>
                        <a:latin typeface="Cambria Math" panose="02040503050406030204" pitchFamily="18" charset="0"/>
                      </a:rPr>
                      <m:t>𝛽</m:t>
                    </m:r>
                  </m:oMath>
                </a14:m>
                <a:r>
                  <a:rPr lang="tr-TR" dirty="0">
                    <a:solidFill>
                      <a:schemeClr val="tx1"/>
                    </a:solidFill>
                  </a:rPr>
                  <a:t>: momentum </a:t>
                </a:r>
                <a:r>
                  <a:rPr lang="tr-TR" dirty="0" err="1">
                    <a:solidFill>
                      <a:schemeClr val="tx1"/>
                    </a:solidFill>
                  </a:rPr>
                  <a:t>parameter</a:t>
                </a:r>
                <a:endParaRPr lang="tr-TR" dirty="0">
                  <a:solidFill>
                    <a:schemeClr val="tx1"/>
                  </a:solidFill>
                </a:endParaRPr>
              </a:p>
            </p:txBody>
          </p:sp>
        </mc:Choice>
        <mc:Fallback xmlns="">
          <p:sp>
            <p:nvSpPr>
              <p:cNvPr id="5" name="Dikdörtgen 2">
                <a:extLst>
                  <a:ext uri="{FF2B5EF4-FFF2-40B4-BE49-F238E27FC236}">
                    <a16:creationId xmlns:a16="http://schemas.microsoft.com/office/drawing/2014/main" id="{8CF33366-BCDF-784A-A033-327D5F5FB8A2}"/>
                  </a:ext>
                </a:extLst>
              </p:cNvPr>
              <p:cNvSpPr>
                <a:spLocks noRot="1" noChangeAspect="1" noMove="1" noResize="1" noEditPoints="1" noAdjustHandles="1" noChangeArrowheads="1" noChangeShapeType="1" noTextEdit="1"/>
              </p:cNvSpPr>
              <p:nvPr/>
            </p:nvSpPr>
            <p:spPr>
              <a:xfrm>
                <a:off x="4874119" y="3204251"/>
                <a:ext cx="2595198" cy="2308324"/>
              </a:xfrm>
              <a:prstGeom prst="rect">
                <a:avLst/>
              </a:prstGeom>
              <a:blipFill>
                <a:blip r:embed="rId4"/>
                <a:stretch>
                  <a:fillRect l="-1942" r="-971" b="-3279"/>
                </a:stretch>
              </a:blipFill>
              <a:ln w="12700">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Dikdörtgen 3">
                <a:extLst>
                  <a:ext uri="{FF2B5EF4-FFF2-40B4-BE49-F238E27FC236}">
                    <a16:creationId xmlns:a16="http://schemas.microsoft.com/office/drawing/2014/main" id="{0A74C703-A163-764E-B52B-B10C794E1778}"/>
                  </a:ext>
                </a:extLst>
              </p:cNvPr>
              <p:cNvSpPr/>
              <p:nvPr/>
            </p:nvSpPr>
            <p:spPr>
              <a:xfrm>
                <a:off x="7848985" y="3204251"/>
                <a:ext cx="3821495" cy="32794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acc>
                            <m:accPr>
                              <m:chr m:val="̂"/>
                              <m:ctrlPr>
                                <a:rPr lang="tr-TR" i="1">
                                  <a:solidFill>
                                    <a:schemeClr val="tx1"/>
                                  </a:solidFill>
                                  <a:latin typeface="Cambria Math" panose="02040503050406030204" pitchFamily="18" charset="0"/>
                                </a:rPr>
                              </m:ctrlPr>
                            </m:accPr>
                            <m:e>
                              <m:r>
                                <a:rPr lang="tr-TR" i="1">
                                  <a:solidFill>
                                    <a:schemeClr val="tx1"/>
                                  </a:solidFill>
                                  <a:latin typeface="Cambria Math" panose="02040503050406030204" pitchFamily="18" charset="0"/>
                                </a:rPr>
                                <m:t>𝜐</m:t>
                              </m:r>
                            </m:e>
                          </m:acc>
                        </m:e>
                        <m:sub>
                          <m:r>
                            <a:rPr lang="tr-TR" i="1">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func>
                        <m:funcPr>
                          <m:ctrlPr>
                            <a:rPr lang="tr-TR" b="0" i="1" smtClean="0">
                              <a:solidFill>
                                <a:schemeClr val="tx1"/>
                              </a:solidFill>
                              <a:latin typeface="Cambria Math" panose="02040503050406030204" pitchFamily="18" charset="0"/>
                            </a:rPr>
                          </m:ctrlPr>
                        </m:funcPr>
                        <m:fName>
                          <m:r>
                            <m:rPr>
                              <m:sty m:val="p"/>
                            </m:rPr>
                            <a:rPr lang="tr-TR" b="0" i="0" smtClean="0">
                              <a:solidFill>
                                <a:schemeClr val="tx1"/>
                              </a:solidFill>
                              <a:latin typeface="Cambria Math" panose="02040503050406030204" pitchFamily="18" charset="0"/>
                            </a:rPr>
                            <m:t>max</m:t>
                          </m:r>
                        </m:fName>
                        <m:e>
                          <m:r>
                            <a:rPr lang="tr-TR" i="1">
                              <a:latin typeface="Cambria Math" panose="02040503050406030204" pitchFamily="18" charset="0"/>
                            </a:rPr>
                            <m:t>(</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𝜐</m:t>
                                  </m:r>
                                </m:e>
                              </m:acc>
                            </m:e>
                            <m:sub>
                              <m:r>
                                <a:rPr lang="tr-TR" i="1">
                                  <a:latin typeface="Cambria Math" panose="02040503050406030204" pitchFamily="18" charset="0"/>
                                </a:rPr>
                                <m:t>𝑡</m:t>
                              </m:r>
                              <m:r>
                                <a:rPr lang="tr-TR">
                                  <a:latin typeface="Cambria Math" panose="02040503050406030204" pitchFamily="18" charset="0"/>
                                </a:rPr>
                                <m:t>−</m:t>
                              </m:r>
                              <m:r>
                                <a:rPr lang="tr-TR" i="1">
                                  <a:latin typeface="Cambria Math" panose="02040503050406030204" pitchFamily="18" charset="0"/>
                                </a:rPr>
                                <m:t>1</m:t>
                              </m:r>
                            </m:sub>
                          </m:sSub>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𝑣</m:t>
                              </m:r>
                            </m:e>
                            <m:sub>
                              <m:r>
                                <a:rPr lang="tr-TR" i="1">
                                  <a:latin typeface="Cambria Math" panose="02040503050406030204" pitchFamily="18" charset="0"/>
                                </a:rPr>
                                <m:t>𝑡</m:t>
                              </m:r>
                            </m:sub>
                          </m:sSub>
                          <m:r>
                            <a:rPr lang="tr-TR" i="1">
                              <a:latin typeface="Cambria Math" panose="02040503050406030204" pitchFamily="18" charset="0"/>
                            </a:rPr>
                            <m:t>) </m:t>
                          </m:r>
                          <m:r>
                            <m:rPr>
                              <m:nor/>
                            </m:rPr>
                            <a:rPr lang="tr-TR" dirty="0"/>
                            <m:t> </m:t>
                          </m:r>
                        </m:e>
                      </m:func>
                    </m:oMath>
                  </m:oMathPara>
                </a14:m>
                <a:endParaRPr lang="tr-TR" b="0" i="1" dirty="0">
                  <a:solidFill>
                    <a:schemeClr val="tx1"/>
                  </a:solidFill>
                </a:endParaRPr>
              </a:p>
              <a:p>
                <a:endParaRPr lang="tr-TR" i="1" dirty="0">
                  <a:solidFill>
                    <a:schemeClr val="tx1"/>
                  </a:solidFill>
                </a:endParaRPr>
              </a:p>
              <a:p>
                <a14:m>
                  <m:oMath xmlns:m="http://schemas.openxmlformats.org/officeDocument/2006/math">
                    <m:sSub>
                      <m:sSubPr>
                        <m:ctrlPr>
                          <a:rPr lang="tr-TR"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sub>
                    </m:sSub>
                    <m:r>
                      <a:rPr lang="en-US">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𝑚</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2</m:t>
                                        </m:r>
                                      </m:sub>
                                      <m:sup>
                                        <m:r>
                                          <a:rPr lang="en-US" i="1">
                                            <a:solidFill>
                                              <a:schemeClr val="tx1"/>
                                            </a:solidFill>
                                            <a:latin typeface="Cambria Math" panose="02040503050406030204" pitchFamily="18" charset="0"/>
                                          </a:rPr>
                                          <m:t>𝑡</m:t>
                                        </m:r>
                                      </m:sup>
                                    </m:sSubSup>
                                  </m:e>
                                </m:d>
                              </m:den>
                            </m:f>
                          </m:e>
                        </m:ra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𝜖</m:t>
                        </m:r>
                        <m:r>
                          <a:rPr lang="en-US" i="1">
                            <a:solidFill>
                              <a:schemeClr val="tx1"/>
                            </a:solidFill>
                            <a:latin typeface="Cambria Math" panose="02040503050406030204" pitchFamily="18" charset="0"/>
                          </a:rPr>
                          <m:t> </m:t>
                        </m:r>
                      </m:den>
                    </m:f>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tr-TR" dirty="0">
                    <a:solidFill>
                      <a:schemeClr val="tx1"/>
                    </a:solidFill>
                    <a:effectLst/>
                  </a:rPr>
                  <a:t> </a:t>
                </a:r>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i="1"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𝛼</m:t>
                    </m:r>
                  </m:oMath>
                </a14:m>
                <a:r>
                  <a:rPr lang="tr-TR" dirty="0">
                    <a:solidFill>
                      <a:schemeClr val="tx1"/>
                    </a:solidFill>
                  </a:rPr>
                  <a:t>: </a:t>
                </a:r>
                <a:r>
                  <a:rPr lang="tr-TR" dirty="0" err="1">
                    <a:solidFill>
                      <a:schemeClr val="tx1"/>
                    </a:solidFill>
                  </a:rPr>
                  <a:t>weight</a:t>
                </a:r>
                <a:r>
                  <a:rPr lang="tr-TR" dirty="0">
                    <a:solidFill>
                      <a:schemeClr val="tx1"/>
                    </a:solidFill>
                  </a:rPr>
                  <a:t> </a:t>
                </a:r>
                <a:r>
                  <a:rPr lang="tr-TR" dirty="0" err="1">
                    <a:solidFill>
                      <a:schemeClr val="tx1"/>
                    </a:solidFill>
                  </a:rPr>
                  <a:t>decay</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r>
                            <a:rPr lang="tr-TR" b="0" i="1" smtClean="0">
                              <a:solidFill>
                                <a:schemeClr val="tx1"/>
                              </a:solidFill>
                              <a:latin typeface="Cambria Math" panose="02040503050406030204" pitchFamily="18" charset="0"/>
                            </a:rPr>
                            <m:t>,2</m:t>
                          </m:r>
                        </m:sub>
                      </m:sSub>
                      <m:r>
                        <a:rPr lang="tr-TR" b="0" i="0" smtClean="0">
                          <a:solidFill>
                            <a:schemeClr val="tx1"/>
                          </a:solidFill>
                          <a:latin typeface="Cambria Math" panose="02040503050406030204" pitchFamily="18" charset="0"/>
                        </a:rPr>
                        <m:t>:</m:t>
                      </m:r>
                      <m:r>
                        <m:rPr>
                          <m:sty m:val="p"/>
                        </m:rPr>
                        <a:rPr lang="tr-TR" b="0" i="0" smtClean="0">
                          <a:solidFill>
                            <a:schemeClr val="tx1"/>
                          </a:solidFill>
                          <a:latin typeface="Cambria Math" panose="02040503050406030204" pitchFamily="18" charset="0"/>
                        </a:rPr>
                        <m:t>momentum</m:t>
                      </m:r>
                      <m:r>
                        <a:rPr lang="tr-TR" b="0" i="0" smtClean="0">
                          <a:solidFill>
                            <a:schemeClr val="tx1"/>
                          </a:solidFill>
                          <a:latin typeface="Cambria Math" panose="02040503050406030204" pitchFamily="18" charset="0"/>
                        </a:rPr>
                        <m:t> </m:t>
                      </m:r>
                      <m:r>
                        <m:rPr>
                          <m:sty m:val="p"/>
                        </m:rPr>
                        <a:rPr lang="tr-TR" b="0" i="0" smtClean="0">
                          <a:solidFill>
                            <a:schemeClr val="tx1"/>
                          </a:solidFill>
                          <a:latin typeface="Cambria Math" panose="02040503050406030204" pitchFamily="18" charset="0"/>
                        </a:rPr>
                        <m:t>parameters</m:t>
                      </m:r>
                    </m:oMath>
                  </m:oMathPara>
                </a14:m>
                <a:endParaRPr lang="tr-TR" dirty="0">
                  <a:solidFill>
                    <a:schemeClr val="tx1"/>
                  </a:solidFill>
                </a:endParaRPr>
              </a:p>
            </p:txBody>
          </p:sp>
        </mc:Choice>
        <mc:Fallback xmlns="">
          <p:sp>
            <p:nvSpPr>
              <p:cNvPr id="6" name="Dikdörtgen 3">
                <a:extLst>
                  <a:ext uri="{FF2B5EF4-FFF2-40B4-BE49-F238E27FC236}">
                    <a16:creationId xmlns:a16="http://schemas.microsoft.com/office/drawing/2014/main" id="{0A74C703-A163-764E-B52B-B10C794E1778}"/>
                  </a:ext>
                </a:extLst>
              </p:cNvPr>
              <p:cNvSpPr>
                <a:spLocks noRot="1" noChangeAspect="1" noMove="1" noResize="1" noEditPoints="1" noAdjustHandles="1" noChangeArrowheads="1" noChangeShapeType="1" noTextEdit="1"/>
              </p:cNvSpPr>
              <p:nvPr/>
            </p:nvSpPr>
            <p:spPr>
              <a:xfrm>
                <a:off x="7848985" y="3204251"/>
                <a:ext cx="3821495" cy="3279424"/>
              </a:xfrm>
              <a:prstGeom prst="rect">
                <a:avLst/>
              </a:prstGeom>
              <a:blipFill>
                <a:blip r:embed="rId5"/>
                <a:stretch>
                  <a:fillRect l="-1320" b="-385"/>
                </a:stretch>
              </a:blipFill>
              <a:ln w="12700">
                <a:solidFill>
                  <a:schemeClr val="accent1">
                    <a:lumMod val="50000"/>
                  </a:schemeClr>
                </a:solidFill>
              </a:ln>
            </p:spPr>
            <p:txBody>
              <a:bodyPr/>
              <a:lstStyle/>
              <a:p>
                <a:r>
                  <a:rPr lang="en-US">
                    <a:noFill/>
                  </a:rPr>
                  <a:t> </a:t>
                </a:r>
              </a:p>
            </p:txBody>
          </p:sp>
        </mc:Fallback>
      </mc:AlternateContent>
      <p:sp>
        <p:nvSpPr>
          <p:cNvPr id="8" name="Metin kutusu 6">
            <a:extLst>
              <a:ext uri="{FF2B5EF4-FFF2-40B4-BE49-F238E27FC236}">
                <a16:creationId xmlns:a16="http://schemas.microsoft.com/office/drawing/2014/main" id="{98D9089E-334A-D343-8B39-CF727B3D28F5}"/>
              </a:ext>
            </a:extLst>
          </p:cNvPr>
          <p:cNvSpPr txBox="1"/>
          <p:nvPr/>
        </p:nvSpPr>
        <p:spPr>
          <a:xfrm>
            <a:off x="2151880" y="2642129"/>
            <a:ext cx="734496" cy="369332"/>
          </a:xfrm>
          <a:prstGeom prst="rect">
            <a:avLst/>
          </a:prstGeom>
          <a:noFill/>
        </p:spPr>
        <p:txBody>
          <a:bodyPr wrap="none" rtlCol="0">
            <a:spAutoFit/>
          </a:bodyPr>
          <a:lstStyle/>
          <a:p>
            <a:pPr algn="ctr"/>
            <a:r>
              <a:rPr lang="tr-TR" dirty="0"/>
              <a:t>Adam</a:t>
            </a:r>
          </a:p>
        </p:txBody>
      </p:sp>
      <p:sp>
        <p:nvSpPr>
          <p:cNvPr id="9" name="Metin kutusu 7">
            <a:extLst>
              <a:ext uri="{FF2B5EF4-FFF2-40B4-BE49-F238E27FC236}">
                <a16:creationId xmlns:a16="http://schemas.microsoft.com/office/drawing/2014/main" id="{C84F8FD1-1024-694E-864D-4F7CD36E0E99}"/>
              </a:ext>
            </a:extLst>
          </p:cNvPr>
          <p:cNvSpPr txBox="1"/>
          <p:nvPr/>
        </p:nvSpPr>
        <p:spPr>
          <a:xfrm>
            <a:off x="9289893" y="2640406"/>
            <a:ext cx="939681" cy="369332"/>
          </a:xfrm>
          <a:prstGeom prst="rect">
            <a:avLst/>
          </a:prstGeom>
          <a:noFill/>
        </p:spPr>
        <p:txBody>
          <a:bodyPr wrap="none" rtlCol="0">
            <a:spAutoFit/>
          </a:bodyPr>
          <a:lstStyle/>
          <a:p>
            <a:r>
              <a:rPr lang="tr-TR" dirty="0" err="1"/>
              <a:t>AdamW</a:t>
            </a:r>
            <a:endParaRPr lang="tr-TR" dirty="0"/>
          </a:p>
        </p:txBody>
      </p:sp>
      <p:sp>
        <p:nvSpPr>
          <p:cNvPr id="10" name="Metin kutusu 8">
            <a:extLst>
              <a:ext uri="{FF2B5EF4-FFF2-40B4-BE49-F238E27FC236}">
                <a16:creationId xmlns:a16="http://schemas.microsoft.com/office/drawing/2014/main" id="{82446045-F424-9946-8B1B-18F69BC8190C}"/>
              </a:ext>
            </a:extLst>
          </p:cNvPr>
          <p:cNvSpPr txBox="1"/>
          <p:nvPr/>
        </p:nvSpPr>
        <p:spPr>
          <a:xfrm>
            <a:off x="5121448" y="2651557"/>
            <a:ext cx="2100541" cy="369332"/>
          </a:xfrm>
          <a:prstGeom prst="rect">
            <a:avLst/>
          </a:prstGeom>
          <a:noFill/>
        </p:spPr>
        <p:txBody>
          <a:bodyPr wrap="square" rtlCol="0">
            <a:spAutoFit/>
          </a:bodyPr>
          <a:lstStyle/>
          <a:p>
            <a:pPr algn="ctr"/>
            <a:r>
              <a:rPr lang="tr-TR" dirty="0"/>
              <a:t>SGD Momentum</a:t>
            </a:r>
          </a:p>
        </p:txBody>
      </p:sp>
      <p:pic>
        <p:nvPicPr>
          <p:cNvPr id="12" name="Picture 11">
            <a:extLst>
              <a:ext uri="{FF2B5EF4-FFF2-40B4-BE49-F238E27FC236}">
                <a16:creationId xmlns:a16="http://schemas.microsoft.com/office/drawing/2014/main" id="{96743583-B739-F846-ABEE-7B1DAF6F2E6F}"/>
              </a:ext>
            </a:extLst>
          </p:cNvPr>
          <p:cNvPicPr>
            <a:picLocks noChangeAspect="1"/>
          </p:cNvPicPr>
          <p:nvPr/>
        </p:nvPicPr>
        <p:blipFill>
          <a:blip r:embed="rId6"/>
          <a:stretch>
            <a:fillRect/>
          </a:stretch>
        </p:blipFill>
        <p:spPr>
          <a:xfrm>
            <a:off x="3399859" y="983388"/>
            <a:ext cx="3019426" cy="96733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D90188-54BD-2342-A5C3-EE835DB908F8}"/>
                  </a:ext>
                </a:extLst>
              </p:cNvPr>
              <p:cNvSpPr txBox="1"/>
              <p:nvPr/>
            </p:nvSpPr>
            <p:spPr>
              <a:xfrm>
                <a:off x="492369" y="1260087"/>
                <a:ext cx="11164381" cy="1759264"/>
              </a:xfrm>
              <a:prstGeom prst="rect">
                <a:avLst/>
              </a:prstGeom>
              <a:noFill/>
            </p:spPr>
            <p:txBody>
              <a:bodyPr wrap="square" rtlCol="0">
                <a:spAutoFit/>
              </a:bodyPr>
              <a:lstStyle/>
              <a:p>
                <a:pPr marL="285750" indent="-285750">
                  <a:buFont typeface="Arial" panose="020B0604020202020204" pitchFamily="34" charset="0"/>
                  <a:buChar char="•"/>
                </a:pPr>
                <a:r>
                  <a:rPr lang="en-US" b="1" dirty="0"/>
                  <a:t>Cross-Entropy loss function</a:t>
                </a:r>
                <a:r>
                  <a:rPr lang="en-US" dirty="0"/>
                  <a:t>:                                                 (1)</a:t>
                </a:r>
              </a:p>
              <a:p>
                <a:endParaRPr lang="en-US" dirty="0"/>
              </a:p>
              <a:p>
                <a:r>
                  <a:rPr lang="en-US" dirty="0"/>
                  <a:t>where n is the total number of classes,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𝑖</m:t>
                        </m:r>
                      </m:sub>
                    </m:sSub>
                  </m:oMath>
                </a14:m>
                <a:r>
                  <a:rPr lang="en-US" dirty="0"/>
                  <a:t> is the observed class label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𝑝</m:t>
                        </m:r>
                      </m:e>
                      <m:sub>
                        <m:r>
                          <a:rPr lang="tr-TR" b="0" i="1" smtClean="0">
                            <a:latin typeface="Cambria Math" panose="02040503050406030204" pitchFamily="18" charset="0"/>
                          </a:rPr>
                          <m:t>𝑖</m:t>
                        </m:r>
                      </m:sub>
                    </m:sSub>
                  </m:oMath>
                </a14:m>
                <a:r>
                  <a:rPr lang="en-US" dirty="0"/>
                  <a:t> is the estimated probability, which is a function of weight, </a:t>
                </a:r>
                <a14:m>
                  <m:oMath xmlns:m="http://schemas.openxmlformats.org/officeDocument/2006/math">
                    <m:r>
                      <a:rPr lang="tr-TR" b="0" i="1" smtClean="0">
                        <a:latin typeface="Cambria Math" panose="02040503050406030204" pitchFamily="18" charset="0"/>
                      </a:rPr>
                      <m:t>𝜃</m:t>
                    </m:r>
                  </m:oMath>
                </a14:m>
                <a:r>
                  <a:rPr lang="en-US" dirty="0"/>
                  <a:t>, from the model of interest for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tr-TR" b="0" i="1" dirty="0" smtClean="0">
                            <a:latin typeface="Cambria Math" panose="02040503050406030204" pitchFamily="18" charset="0"/>
                          </a:rPr>
                          <m:t>𝑡h</m:t>
                        </m:r>
                      </m:sup>
                    </m:sSup>
                  </m:oMath>
                </a14:m>
                <a:r>
                  <a:rPr lang="en-US" dirty="0"/>
                  <a:t> class, respectively.</a:t>
                </a:r>
              </a:p>
              <a:p>
                <a:endParaRPr lang="en-US" dirty="0"/>
              </a:p>
              <a:p>
                <a:pPr marL="285750" indent="-285750">
                  <a:buFont typeface="Arial" panose="020B0604020202020204" pitchFamily="34" charset="0"/>
                  <a:buChar char="•"/>
                </a:pPr>
                <a:r>
                  <a:rPr lang="en-US" b="1" dirty="0"/>
                  <a:t>Optimizers</a:t>
                </a:r>
                <a:r>
                  <a:rPr lang="en-US" dirty="0"/>
                  <a:t>:  1)                                                        2)                                                                         3)</a:t>
                </a:r>
              </a:p>
            </p:txBody>
          </p:sp>
        </mc:Choice>
        <mc:Fallback xmlns="">
          <p:sp>
            <p:nvSpPr>
              <p:cNvPr id="11" name="TextBox 10">
                <a:extLst>
                  <a:ext uri="{FF2B5EF4-FFF2-40B4-BE49-F238E27FC236}">
                    <a16:creationId xmlns:a16="http://schemas.microsoft.com/office/drawing/2014/main" id="{29D90188-54BD-2342-A5C3-EE835DB908F8}"/>
                  </a:ext>
                </a:extLst>
              </p:cNvPr>
              <p:cNvSpPr txBox="1">
                <a:spLocks noRot="1" noChangeAspect="1" noMove="1" noResize="1" noEditPoints="1" noAdjustHandles="1" noChangeArrowheads="1" noChangeShapeType="1" noTextEdit="1"/>
              </p:cNvSpPr>
              <p:nvPr/>
            </p:nvSpPr>
            <p:spPr>
              <a:xfrm>
                <a:off x="492369" y="1260087"/>
                <a:ext cx="11164381" cy="1759264"/>
              </a:xfrm>
              <a:prstGeom prst="rect">
                <a:avLst/>
              </a:prstGeom>
              <a:blipFill>
                <a:blip r:embed="rId7"/>
                <a:stretch>
                  <a:fillRect l="-455" t="-2158" r="-682" b="-4317"/>
                </a:stretch>
              </a:blipFill>
            </p:spPr>
            <p:txBody>
              <a:bodyPr/>
              <a:lstStyle/>
              <a:p>
                <a:r>
                  <a:rPr lang="en-US">
                    <a:noFill/>
                  </a:rPr>
                  <a:t> </a:t>
                </a:r>
              </a:p>
            </p:txBody>
          </p:sp>
        </mc:Fallback>
      </mc:AlternateContent>
    </p:spTree>
    <p:extLst>
      <p:ext uri="{BB962C8B-B14F-4D97-AF65-F5344CB8AC3E}">
        <p14:creationId xmlns:p14="http://schemas.microsoft.com/office/powerpoint/2010/main" val="15410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12</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220688"/>
            <a:ext cx="9639562"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convolutional neural networks (CNNs) </a:t>
            </a:r>
            <a:r>
              <a:rPr lang="en-US" dirty="0"/>
              <a:t>are the special research area of deep neural networks </a:t>
            </a:r>
          </a:p>
          <a:p>
            <a:r>
              <a:rPr lang="en-US" dirty="0"/>
              <a:t>which are mostly used in visual problem analyzing and solving.</a:t>
            </a:r>
          </a:p>
          <a:p>
            <a:endParaRPr lang="en-US" dirty="0"/>
          </a:p>
          <a:p>
            <a:endParaRPr lang="en-US" dirty="0"/>
          </a:p>
          <a:p>
            <a:pPr marL="285750" indent="-285750">
              <a:buFont typeface="Arial" panose="020B0604020202020204" pitchFamily="34" charset="0"/>
              <a:buChar char="•"/>
            </a:pPr>
            <a:r>
              <a:rPr lang="en-US" b="1" dirty="0"/>
              <a:t>Convolutional layer </a:t>
            </a:r>
            <a:r>
              <a:rPr lang="en-US" dirty="0"/>
              <a:t>is used to reveal the distinctive features of </a:t>
            </a:r>
          </a:p>
          <a:p>
            <a:r>
              <a:rPr lang="en-US" dirty="0"/>
              <a:t>input data. It includes windows named as </a:t>
            </a:r>
            <a:r>
              <a:rPr lang="en-US" b="1" dirty="0"/>
              <a:t>filter</a:t>
            </a:r>
            <a:r>
              <a:rPr lang="en-US" dirty="0"/>
              <a:t> (or </a:t>
            </a:r>
            <a:r>
              <a:rPr lang="en-US" b="1" dirty="0"/>
              <a:t>kernel</a:t>
            </a:r>
            <a:r>
              <a:rPr lang="en-US" dirty="0"/>
              <a:t>) that </a:t>
            </a:r>
          </a:p>
          <a:p>
            <a:r>
              <a:rPr lang="en-US" dirty="0"/>
              <a:t>traverse through input matrix with the step size named as </a:t>
            </a:r>
            <a:r>
              <a:rPr lang="en-US" b="1" dirty="0"/>
              <a:t>stride</a:t>
            </a:r>
            <a:r>
              <a:rPr lang="en-US" dirty="0"/>
              <a:t>.</a:t>
            </a:r>
          </a:p>
          <a:p>
            <a:r>
              <a:rPr lang="en-US" dirty="0"/>
              <a:t>Filling the edges of input by zeros to clear the inconsistency between</a:t>
            </a:r>
          </a:p>
          <a:p>
            <a:r>
              <a:rPr lang="en-US" dirty="0"/>
              <a:t>filter, stride and input sizes is called as </a:t>
            </a:r>
            <a:r>
              <a:rPr lang="en-US" b="1" dirty="0"/>
              <a:t>padding.</a:t>
            </a:r>
          </a:p>
          <a:p>
            <a:endParaRPr lang="en-US" b="1" dirty="0"/>
          </a:p>
          <a:p>
            <a:endParaRPr lang="en-US" dirty="0"/>
          </a:p>
        </p:txBody>
      </p:sp>
      <p:pic>
        <p:nvPicPr>
          <p:cNvPr id="5" name="Picture 4">
            <a:extLst>
              <a:ext uri="{FF2B5EF4-FFF2-40B4-BE49-F238E27FC236}">
                <a16:creationId xmlns:a16="http://schemas.microsoft.com/office/drawing/2014/main" id="{641D9343-CBB6-FD47-A0EC-1B9D58523191}"/>
              </a:ext>
            </a:extLst>
          </p:cNvPr>
          <p:cNvPicPr>
            <a:picLocks noChangeAspect="1"/>
          </p:cNvPicPr>
          <p:nvPr/>
        </p:nvPicPr>
        <p:blipFill rotWithShape="1">
          <a:blip r:embed="rId3"/>
          <a:srcRect r="7325"/>
          <a:stretch/>
        </p:blipFill>
        <p:spPr>
          <a:xfrm>
            <a:off x="7034981" y="1755858"/>
            <a:ext cx="5111494" cy="4564054"/>
          </a:xfrm>
          <a:prstGeom prst="rect">
            <a:avLst/>
          </a:prstGeom>
        </p:spPr>
      </p:pic>
      <p:sp>
        <p:nvSpPr>
          <p:cNvPr id="6" name="TextBox 5">
            <a:extLst>
              <a:ext uri="{FF2B5EF4-FFF2-40B4-BE49-F238E27FC236}">
                <a16:creationId xmlns:a16="http://schemas.microsoft.com/office/drawing/2014/main" id="{10B7C41B-FC93-654C-BC2E-8C33BA57A079}"/>
              </a:ext>
            </a:extLst>
          </p:cNvPr>
          <p:cNvSpPr txBox="1"/>
          <p:nvPr/>
        </p:nvSpPr>
        <p:spPr>
          <a:xfrm>
            <a:off x="7475003" y="6319912"/>
            <a:ext cx="4671472"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www.freecodecamp.org</a:t>
            </a:r>
            <a:r>
              <a:rPr lang="en-US" sz="800" i="1" dirty="0">
                <a:solidFill>
                  <a:schemeClr val="bg1">
                    <a:lumMod val="50000"/>
                  </a:schemeClr>
                </a:solidFill>
              </a:rPr>
              <a:t>/news/an-intuitive-guide-to-convolutional-neural-networks-260c2de0a050/</a:t>
            </a:r>
          </a:p>
        </p:txBody>
      </p:sp>
    </p:spTree>
    <p:extLst>
      <p:ext uri="{BB962C8B-B14F-4D97-AF65-F5344CB8AC3E}">
        <p14:creationId xmlns:p14="http://schemas.microsoft.com/office/powerpoint/2010/main" val="234567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31417" cy="4801314"/>
              </a:xfrm>
              <a:prstGeom prst="rect">
                <a:avLst/>
              </a:prstGeom>
              <a:noFill/>
            </p:spPr>
            <p:txBody>
              <a:bodyPr wrap="none" rtlCol="0">
                <a:spAutoFit/>
              </a:bodyPr>
              <a:lstStyle/>
              <a:p>
                <a:pPr marL="285750" indent="-285750">
                  <a:buFont typeface="Arial" panose="020B0604020202020204" pitchFamily="34" charset="0"/>
                  <a:buChar char="•"/>
                </a:pPr>
                <a:r>
                  <a:rPr lang="en-US" b="1" dirty="0"/>
                  <a:t>Rectified Linear Units </a:t>
                </a:r>
                <a:r>
                  <a:rPr lang="en-US" dirty="0"/>
                  <a:t>(</a:t>
                </a:r>
                <a:r>
                  <a:rPr lang="en-US" b="1" dirty="0"/>
                  <a:t>ReLU</a:t>
                </a:r>
                <a:r>
                  <a:rPr lang="en-US" dirty="0"/>
                  <a:t>) is used to map the input values to non-negative values, and it is in the form of:</a:t>
                </a:r>
              </a:p>
              <a:p>
                <a:endParaRPr lang="en-US" dirty="0"/>
              </a:p>
              <a:p>
                <a14:m>
                  <m:oMath xmlns:m="http://schemas.openxmlformats.org/officeDocument/2006/math">
                    <m:r>
                      <a:rPr lang="tr-TR" b="0" i="1" smtClean="0">
                        <a:latin typeface="Cambria Math" panose="02040503050406030204" pitchFamily="18" charset="0"/>
                      </a:rPr>
                      <m:t>                                                                              </m:t>
                    </m:r>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max</m:t>
                        </m:r>
                      </m:fName>
                      <m:e>
                        <m:d>
                          <m:dPr>
                            <m:ctrlPr>
                              <a:rPr lang="tr-TR" b="0" i="1" smtClean="0">
                                <a:latin typeface="Cambria Math" panose="02040503050406030204" pitchFamily="18" charset="0"/>
                              </a:rPr>
                            </m:ctrlPr>
                          </m:dPr>
                          <m:e>
                            <m:r>
                              <a:rPr lang="tr-TR" b="0" i="1" smtClean="0">
                                <a:latin typeface="Cambria Math" panose="02040503050406030204" pitchFamily="18" charset="0"/>
                              </a:rPr>
                              <m:t>0, </m:t>
                            </m:r>
                            <m:r>
                              <a:rPr lang="tr-TR" b="0" i="1" smtClean="0">
                                <a:latin typeface="Cambria Math" panose="02040503050406030204" pitchFamily="18" charset="0"/>
                              </a:rPr>
                              <m:t>𝑥</m:t>
                            </m:r>
                          </m:e>
                        </m:d>
                      </m:e>
                    </m:func>
                    <m:r>
                      <a:rPr lang="tr-TR" b="0" i="1" smtClean="0">
                        <a:latin typeface="Cambria Math" panose="02040503050406030204" pitchFamily="18" charset="0"/>
                      </a:rPr>
                      <m:t>.</m:t>
                    </m:r>
                  </m:oMath>
                </a14:m>
                <a:r>
                  <a:rPr lang="en-US" dirty="0"/>
                  <a:t>      (2)</a:t>
                </a:r>
              </a:p>
              <a:p>
                <a:endParaRPr lang="en-US" dirty="0"/>
              </a:p>
              <a:p>
                <a:pPr marL="285750" indent="-285750">
                  <a:buFont typeface="Arial" panose="020B0604020202020204" pitchFamily="34" charset="0"/>
                  <a:buChar char="•"/>
                </a:pPr>
                <a:r>
                  <a:rPr lang="en-US" dirty="0"/>
                  <a:t>A </a:t>
                </a:r>
                <a:r>
                  <a:rPr lang="en-US" b="1" dirty="0"/>
                  <a:t>pooling layer </a:t>
                </a:r>
                <a:r>
                  <a:rPr lang="en-US" dirty="0"/>
                  <a:t>scans the input with a window and outputs a new feature map with the lower size than the size of input </a:t>
                </a:r>
              </a:p>
              <a:p>
                <a:r>
                  <a:rPr lang="en-US" dirty="0"/>
                  <a:t>feature map. Most common pooling layers are average pooling and maximum pooling which take the average of </a:t>
                </a:r>
              </a:p>
              <a:p>
                <a:r>
                  <a:rPr lang="en-US" dirty="0"/>
                  <a:t>corresponding window and the maximum of corresponding window respectively.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b="1" dirty="0"/>
                  <a:t>Batch normalization </a:t>
                </a:r>
                <a:r>
                  <a:rPr lang="en-US" dirty="0"/>
                  <a:t>is a technique for training the deep neural networks that standardize the inputs to one layer </a:t>
                </a:r>
              </a:p>
              <a:p>
                <a:r>
                  <a:rPr lang="en-US" dirty="0"/>
                  <a:t>for each mini batch.</a:t>
                </a:r>
              </a:p>
            </p:txBody>
          </p:sp>
        </mc:Choice>
        <mc:Fallback xmlns="">
          <p:sp>
            <p:nvSpPr>
              <p:cNvPr id="2" name="TextBox 1">
                <a:extLst>
                  <a:ext uri="{FF2B5EF4-FFF2-40B4-BE49-F238E27FC236}">
                    <a16:creationId xmlns:a16="http://schemas.microsoft.com/office/drawing/2014/main" id="{BBB0CB65-C1C9-5C4F-A02C-F9C4AE611AC7}"/>
                  </a:ext>
                </a:extLst>
              </p:cNvPr>
              <p:cNvSpPr txBox="1">
                <a:spLocks noRot="1" noChangeAspect="1" noMove="1" noResize="1" noEditPoints="1" noAdjustHandles="1" noChangeArrowheads="1" noChangeShapeType="1" noTextEdit="1"/>
              </p:cNvSpPr>
              <p:nvPr/>
            </p:nvSpPr>
            <p:spPr>
              <a:xfrm>
                <a:off x="492369" y="1085222"/>
                <a:ext cx="11731417" cy="4801314"/>
              </a:xfrm>
              <a:prstGeom prst="rect">
                <a:avLst/>
              </a:prstGeom>
              <a:blipFill>
                <a:blip r:embed="rId2"/>
                <a:stretch>
                  <a:fillRect l="-432" t="-528" b="-105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140EA8C-BF7C-2C49-95C1-85FC9EC581EA}"/>
              </a:ext>
            </a:extLst>
          </p:cNvPr>
          <p:cNvPicPr>
            <a:picLocks noChangeAspect="1"/>
          </p:cNvPicPr>
          <p:nvPr/>
        </p:nvPicPr>
        <p:blipFill rotWithShape="1">
          <a:blip r:embed="rId3"/>
          <a:srcRect l="19207" t="67692" r="23416" b="16405"/>
          <a:stretch/>
        </p:blipFill>
        <p:spPr>
          <a:xfrm>
            <a:off x="3919707" y="3268226"/>
            <a:ext cx="4352586" cy="1705707"/>
          </a:xfrm>
          <a:prstGeom prst="rect">
            <a:avLst/>
          </a:prstGeom>
        </p:spPr>
      </p:pic>
    </p:spTree>
    <p:extLst>
      <p:ext uri="{BB962C8B-B14F-4D97-AF65-F5344CB8AC3E}">
        <p14:creationId xmlns:p14="http://schemas.microsoft.com/office/powerpoint/2010/main" val="478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14</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95088" cy="2308324"/>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b="1" dirty="0"/>
              <a:t>Drop-out</a:t>
            </a:r>
            <a:r>
              <a:rPr lang="en-US" dirty="0"/>
              <a:t> is the removing operation of the nodes below certain threshold value in the network at each training iteration. </a:t>
            </a:r>
          </a:p>
          <a:p>
            <a:r>
              <a:rPr lang="en-US" dirty="0"/>
              <a:t>In other words, it is aimed not to use weak information and memorize the network.</a:t>
            </a:r>
          </a:p>
          <a:p>
            <a:endParaRPr lang="en-US" dirty="0"/>
          </a:p>
          <a:p>
            <a:pPr marL="285750" indent="-285750">
              <a:buFont typeface="Arial" panose="020B0604020202020204" pitchFamily="34" charset="0"/>
              <a:buChar char="•"/>
            </a:pPr>
            <a:r>
              <a:rPr lang="en-US" b="1" dirty="0"/>
              <a:t>Flattening</a:t>
            </a:r>
            <a:r>
              <a:rPr lang="en-US" dirty="0"/>
              <a:t> maps the input into one-dimension before fully-connected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p:txBody>
      </p:sp>
      <p:pic>
        <p:nvPicPr>
          <p:cNvPr id="10" name="Picture 9">
            <a:extLst>
              <a:ext uri="{FF2B5EF4-FFF2-40B4-BE49-F238E27FC236}">
                <a16:creationId xmlns:a16="http://schemas.microsoft.com/office/drawing/2014/main" id="{CBFF16C8-FC4D-7C45-890D-8CCBCBF76C67}"/>
              </a:ext>
            </a:extLst>
          </p:cNvPr>
          <p:cNvPicPr>
            <a:picLocks noChangeAspect="1"/>
          </p:cNvPicPr>
          <p:nvPr/>
        </p:nvPicPr>
        <p:blipFill rotWithShape="1">
          <a:blip r:embed="rId2"/>
          <a:srcRect l="12589" r="2185"/>
          <a:stretch/>
        </p:blipFill>
        <p:spPr>
          <a:xfrm>
            <a:off x="3309443" y="3488037"/>
            <a:ext cx="5573114" cy="2978077"/>
          </a:xfrm>
          <a:prstGeom prst="rect">
            <a:avLst/>
          </a:prstGeom>
        </p:spPr>
      </p:pic>
    </p:spTree>
    <p:extLst>
      <p:ext uri="{BB962C8B-B14F-4D97-AF65-F5344CB8AC3E}">
        <p14:creationId xmlns:p14="http://schemas.microsoft.com/office/powerpoint/2010/main" val="185125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15</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70" y="1075173"/>
            <a:ext cx="11654106"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a:t>Transfer learning</a:t>
            </a:r>
            <a:r>
              <a:rPr lang="en-US" dirty="0"/>
              <a:t> is transferring the weights, features etc. in a pre-trained model to another artificial learning model</a:t>
            </a:r>
          </a:p>
          <a:p>
            <a:r>
              <a:rPr lang="en-US" dirty="0"/>
              <a:t>which can be in the same type such as both them are deep learning models via pre-trained models or can be in different </a:t>
            </a:r>
          </a:p>
          <a:p>
            <a:r>
              <a:rPr lang="en-US" dirty="0"/>
              <a:t>types such as transferring from a deep learning model to a machine learning model via deep feature transfer.</a:t>
            </a:r>
          </a:p>
          <a:p>
            <a:endParaRPr lang="en-US" dirty="0"/>
          </a:p>
          <a:p>
            <a:pPr marL="285750" indent="-285750">
              <a:buFont typeface="Arial" panose="020B0604020202020204" pitchFamily="34" charset="0"/>
              <a:buChar char="•"/>
            </a:pPr>
            <a:r>
              <a:rPr lang="en-US" dirty="0"/>
              <a:t>To prepare a </a:t>
            </a:r>
            <a:r>
              <a:rPr lang="en-US" b="1" dirty="0"/>
              <a:t>pre-trained CNN model </a:t>
            </a:r>
            <a:r>
              <a:rPr lang="en-US" dirty="0"/>
              <a:t>for visual artificial intelligence problems, ILSVRC 2012 </a:t>
            </a:r>
            <a:r>
              <a:rPr lang="en-US" b="1" dirty="0"/>
              <a:t>ImageNet</a:t>
            </a:r>
            <a:r>
              <a:rPr lang="en-US" dirty="0"/>
              <a:t> data set, </a:t>
            </a:r>
          </a:p>
          <a:p>
            <a:r>
              <a:rPr lang="en-US" dirty="0"/>
              <a:t>including 1000 class with large data, is commonly used to train the model and share the model weight files.</a:t>
            </a:r>
          </a:p>
          <a:p>
            <a:endParaRPr lang="en-US" dirty="0"/>
          </a:p>
          <a:p>
            <a:pPr marL="285750" indent="-285750">
              <a:buFont typeface="Arial" panose="020B0604020202020204" pitchFamily="34" charset="0"/>
              <a:buChar char="•"/>
            </a:pPr>
            <a:r>
              <a:rPr lang="en-US" dirty="0"/>
              <a:t>Here, there are </a:t>
            </a:r>
            <a:r>
              <a:rPr lang="en-US" b="1" dirty="0"/>
              <a:t>tree different main strategies</a:t>
            </a:r>
            <a:r>
              <a:rPr lang="en-US" dirty="0"/>
              <a:t> to use the pre-computed </a:t>
            </a:r>
          </a:p>
          <a:p>
            <a:r>
              <a:rPr lang="en-US" dirty="0"/>
              <a:t>weights for training, and choosing one of them is a fine-tuning process:</a:t>
            </a:r>
          </a:p>
          <a:p>
            <a:endParaRPr lang="en-US" dirty="0"/>
          </a:p>
          <a:p>
            <a:pPr marL="342900" indent="-342900">
              <a:buAutoNum type="arabicPeriod"/>
            </a:pPr>
            <a:r>
              <a:rPr lang="en-US" dirty="0"/>
              <a:t>Training the entire model initialized with pre-computed weights.</a:t>
            </a:r>
          </a:p>
          <a:p>
            <a:pPr marL="342900" indent="-342900">
              <a:buAutoNum type="arabicPeriod"/>
            </a:pPr>
            <a:r>
              <a:rPr lang="en-US" dirty="0"/>
              <a:t>Freezing some of the convolutional layers from beginning, and</a:t>
            </a:r>
          </a:p>
          <a:p>
            <a:r>
              <a:rPr lang="en-US" dirty="0"/>
              <a:t>training the rest of the convolutional layers initialized with</a:t>
            </a:r>
          </a:p>
          <a:p>
            <a:r>
              <a:rPr lang="en-US" dirty="0"/>
              <a:t>pre-computed weights.</a:t>
            </a:r>
          </a:p>
          <a:p>
            <a:r>
              <a:rPr lang="en-US" dirty="0"/>
              <a:t>3.   Freezing all convolutional layers.</a:t>
            </a:r>
          </a:p>
        </p:txBody>
      </p:sp>
      <p:pic>
        <p:nvPicPr>
          <p:cNvPr id="5" name="Picture 4">
            <a:extLst>
              <a:ext uri="{FF2B5EF4-FFF2-40B4-BE49-F238E27FC236}">
                <a16:creationId xmlns:a16="http://schemas.microsoft.com/office/drawing/2014/main" id="{195D6753-F0DD-0742-9C24-46CCB1E371D8}"/>
              </a:ext>
            </a:extLst>
          </p:cNvPr>
          <p:cNvPicPr>
            <a:picLocks noChangeAspect="1"/>
          </p:cNvPicPr>
          <p:nvPr/>
        </p:nvPicPr>
        <p:blipFill rotWithShape="1">
          <a:blip r:embed="rId3"/>
          <a:srcRect l="6297" t="6847" r="15831" b="6305"/>
          <a:stretch/>
        </p:blipFill>
        <p:spPr>
          <a:xfrm>
            <a:off x="7297849" y="3370943"/>
            <a:ext cx="4894151" cy="3071589"/>
          </a:xfrm>
          <a:prstGeom prst="rect">
            <a:avLst/>
          </a:prstGeom>
        </p:spPr>
      </p:pic>
    </p:spTree>
    <p:extLst>
      <p:ext uri="{BB962C8B-B14F-4D97-AF65-F5344CB8AC3E}">
        <p14:creationId xmlns:p14="http://schemas.microsoft.com/office/powerpoint/2010/main" val="418455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16</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69" y="1085222"/>
            <a:ext cx="727757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To prepare a </a:t>
            </a:r>
            <a:r>
              <a:rPr lang="en-US" b="1" dirty="0"/>
              <a:t>deep feature set </a:t>
            </a:r>
            <a:r>
              <a:rPr lang="en-US" dirty="0"/>
              <a:t>to be used in another </a:t>
            </a:r>
          </a:p>
          <a:p>
            <a:r>
              <a:rPr lang="en-US" dirty="0"/>
              <a:t>artificial learning model, such as machine learning models, </a:t>
            </a:r>
          </a:p>
          <a:p>
            <a:r>
              <a:rPr lang="en-US" dirty="0"/>
              <a:t>the features on a fully-connected layer, mostly the first or </a:t>
            </a:r>
          </a:p>
          <a:p>
            <a:r>
              <a:rPr lang="en-US" dirty="0"/>
              <a:t>second, are extracted and saved. </a:t>
            </a:r>
          </a:p>
          <a:p>
            <a:endParaRPr lang="en-US" dirty="0"/>
          </a:p>
          <a:p>
            <a:pPr marL="285750" indent="-285750">
              <a:buFont typeface="Arial" panose="020B0604020202020204" pitchFamily="34" charset="0"/>
              <a:buChar char="•"/>
            </a:pPr>
            <a:r>
              <a:rPr lang="en-US" dirty="0"/>
              <a:t>Then the saved deep features are used in the target artificial </a:t>
            </a:r>
          </a:p>
          <a:p>
            <a:r>
              <a:rPr lang="en-US" dirty="0"/>
              <a:t>learning model as the feature map of data set.</a:t>
            </a:r>
          </a:p>
          <a:p>
            <a:endParaRPr lang="en-US" dirty="0"/>
          </a:p>
          <a:p>
            <a:pPr marL="285750" indent="-285750">
              <a:buFont typeface="Arial" panose="020B0604020202020204" pitchFamily="34" charset="0"/>
              <a:buChar char="•"/>
            </a:pPr>
            <a:r>
              <a:rPr lang="en-US" dirty="0"/>
              <a:t>In the figure;</a:t>
            </a:r>
          </a:p>
          <a:p>
            <a:endParaRPr lang="en-US" dirty="0"/>
          </a:p>
          <a:p>
            <a:pPr marL="342900" indent="-342900">
              <a:buAutoNum type="arabicPeriod"/>
            </a:pPr>
            <a:r>
              <a:rPr lang="en-US" dirty="0"/>
              <a:t>Firstly, the image dataset was divided into training and testing sets. </a:t>
            </a:r>
          </a:p>
          <a:p>
            <a:pPr marL="342900" indent="-342900">
              <a:buFontTx/>
              <a:buAutoNum type="arabicPeriod"/>
            </a:pPr>
            <a:r>
              <a:rPr lang="en-US" dirty="0"/>
              <a:t>Then the CNN model was trained on training set and tested on testing set.</a:t>
            </a:r>
          </a:p>
          <a:p>
            <a:pPr marL="342900" indent="-342900">
              <a:buFontTx/>
              <a:buAutoNum type="arabicPeriod"/>
            </a:pPr>
            <a:r>
              <a:rPr lang="en-US" dirty="0"/>
              <a:t>After that, the trained CNN model weights were used to extract the deep features of training and testing sets prepared at the beginning. </a:t>
            </a:r>
          </a:p>
          <a:p>
            <a:pPr marL="342900" indent="-342900">
              <a:buFontTx/>
              <a:buAutoNum type="arabicPeriod"/>
            </a:pPr>
            <a:r>
              <a:rPr lang="en-US" dirty="0"/>
              <a:t>At the end, the machine learning model were trained on the deep features of training set and tested on the deep features of testing set.</a:t>
            </a:r>
          </a:p>
          <a:p>
            <a:endParaRPr lang="en-US" dirty="0"/>
          </a:p>
        </p:txBody>
      </p:sp>
      <p:pic>
        <p:nvPicPr>
          <p:cNvPr id="6" name="Picture 5">
            <a:extLst>
              <a:ext uri="{FF2B5EF4-FFF2-40B4-BE49-F238E27FC236}">
                <a16:creationId xmlns:a16="http://schemas.microsoft.com/office/drawing/2014/main" id="{7EED49B3-6B7E-0049-B23C-FFF6470823D4}"/>
              </a:ext>
            </a:extLst>
          </p:cNvPr>
          <p:cNvPicPr>
            <a:picLocks noChangeAspect="1"/>
          </p:cNvPicPr>
          <p:nvPr/>
        </p:nvPicPr>
        <p:blipFill>
          <a:blip r:embed="rId2"/>
          <a:stretch>
            <a:fillRect/>
          </a:stretch>
        </p:blipFill>
        <p:spPr>
          <a:xfrm>
            <a:off x="7391400" y="915106"/>
            <a:ext cx="4483869" cy="5946691"/>
          </a:xfrm>
          <a:prstGeom prst="rect">
            <a:avLst/>
          </a:prstGeom>
        </p:spPr>
      </p:pic>
    </p:spTree>
    <p:extLst>
      <p:ext uri="{BB962C8B-B14F-4D97-AF65-F5344CB8AC3E}">
        <p14:creationId xmlns:p14="http://schemas.microsoft.com/office/powerpoint/2010/main" val="308153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1372427" cy="523220"/>
          </a:xfrm>
          <a:prstGeom prst="rect">
            <a:avLst/>
          </a:prstGeom>
          <a:noFill/>
        </p:spPr>
        <p:txBody>
          <a:bodyPr wrap="none" rtlCol="0">
            <a:spAutoFit/>
          </a:bodyPr>
          <a:lstStyle/>
          <a:p>
            <a:r>
              <a:rPr lang="en-US" sz="2800" b="1" dirty="0"/>
              <a:t>AlexNet</a:t>
            </a:r>
          </a:p>
        </p:txBody>
      </p:sp>
      <p:sp>
        <p:nvSpPr>
          <p:cNvPr id="7" name="Slide Number Placeholder 6">
            <a:extLst>
              <a:ext uri="{FF2B5EF4-FFF2-40B4-BE49-F238E27FC236}">
                <a16:creationId xmlns:a16="http://schemas.microsoft.com/office/drawing/2014/main" id="{A68E504C-D2B7-C840-8F47-ECE9638C3103}"/>
              </a:ext>
            </a:extLst>
          </p:cNvPr>
          <p:cNvSpPr>
            <a:spLocks noGrp="1"/>
          </p:cNvSpPr>
          <p:nvPr>
            <p:ph type="sldNum" sz="quarter" idx="12"/>
          </p:nvPr>
        </p:nvSpPr>
        <p:spPr/>
        <p:txBody>
          <a:bodyPr/>
          <a:lstStyle/>
          <a:p>
            <a:fld id="{C5184E39-17C3-1B46-A006-9F7568AAA460}" type="slidenum">
              <a:rPr lang="en-US" smtClean="0"/>
              <a:t>17</a:t>
            </a:fld>
            <a:endParaRPr lang="en-US"/>
          </a:p>
        </p:txBody>
      </p:sp>
      <p:pic>
        <p:nvPicPr>
          <p:cNvPr id="4" name="Picture 3">
            <a:extLst>
              <a:ext uri="{FF2B5EF4-FFF2-40B4-BE49-F238E27FC236}">
                <a16:creationId xmlns:a16="http://schemas.microsoft.com/office/drawing/2014/main" id="{5F48C5E4-7875-0D4A-BC98-364468514585}"/>
              </a:ext>
            </a:extLst>
          </p:cNvPr>
          <p:cNvPicPr>
            <a:picLocks noChangeAspect="1"/>
          </p:cNvPicPr>
          <p:nvPr/>
        </p:nvPicPr>
        <p:blipFill>
          <a:blip r:embed="rId3"/>
          <a:stretch>
            <a:fillRect/>
          </a:stretch>
        </p:blipFill>
        <p:spPr>
          <a:xfrm>
            <a:off x="1945649" y="3387145"/>
            <a:ext cx="8300702" cy="2833635"/>
          </a:xfrm>
          <a:prstGeom prst="rect">
            <a:avLst/>
          </a:prstGeom>
        </p:spPr>
      </p:pic>
      <p:sp>
        <p:nvSpPr>
          <p:cNvPr id="5" name="TextBox 4">
            <a:extLst>
              <a:ext uri="{FF2B5EF4-FFF2-40B4-BE49-F238E27FC236}">
                <a16:creationId xmlns:a16="http://schemas.microsoft.com/office/drawing/2014/main" id="{D4896367-65EC-6446-B942-D07BEDE26010}"/>
              </a:ext>
            </a:extLst>
          </p:cNvPr>
          <p:cNvSpPr txBox="1"/>
          <p:nvPr/>
        </p:nvSpPr>
        <p:spPr>
          <a:xfrm>
            <a:off x="492369" y="1135463"/>
            <a:ext cx="11173380" cy="2031325"/>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AlexNet</a:t>
            </a:r>
            <a:r>
              <a:rPr lang="en-US" dirty="0"/>
              <a:t> architecture was developed by </a:t>
            </a:r>
            <a:r>
              <a:rPr lang="en-US" dirty="0" err="1"/>
              <a:t>Krizhevsky</a:t>
            </a:r>
            <a:r>
              <a:rPr lang="en-US" dirty="0"/>
              <a:t> et al. for the object recognition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architecture starts with an input layer and then five convolution layers which use filters of size of 11x11 </a:t>
            </a:r>
          </a:p>
          <a:p>
            <a:r>
              <a:rPr lang="en-US" dirty="0"/>
              <a:t>with a stride value of 4, where some of them are supported by the maximum pooling.</a:t>
            </a:r>
          </a:p>
          <a:p>
            <a:endParaRPr lang="en-US" dirty="0"/>
          </a:p>
          <a:p>
            <a:pPr marL="285750" indent="-285750">
              <a:buFont typeface="Arial" panose="020B0604020202020204" pitchFamily="34" charset="0"/>
              <a:buChar char="•"/>
            </a:pPr>
            <a:r>
              <a:rPr lang="en-US" dirty="0"/>
              <a:t>After the convolutional block, there are tree fully-connected layers where the last output is in the size of class size.</a:t>
            </a:r>
          </a:p>
          <a:p>
            <a:endParaRPr lang="en-US" dirty="0"/>
          </a:p>
        </p:txBody>
      </p:sp>
    </p:spTree>
    <p:extLst>
      <p:ext uri="{BB962C8B-B14F-4D97-AF65-F5344CB8AC3E}">
        <p14:creationId xmlns:p14="http://schemas.microsoft.com/office/powerpoint/2010/main" val="54058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904339" cy="523220"/>
          </a:xfrm>
          <a:prstGeom prst="rect">
            <a:avLst/>
          </a:prstGeom>
          <a:noFill/>
        </p:spPr>
        <p:txBody>
          <a:bodyPr wrap="none" rtlCol="0">
            <a:spAutoFit/>
          </a:bodyPr>
          <a:lstStyle/>
          <a:p>
            <a:r>
              <a:rPr lang="en-US" sz="2800" b="1" dirty="0"/>
              <a:t>Residual Neural Network</a:t>
            </a:r>
          </a:p>
        </p:txBody>
      </p:sp>
      <p:sp>
        <p:nvSpPr>
          <p:cNvPr id="7" name="Slide Number Placeholder 6">
            <a:extLst>
              <a:ext uri="{FF2B5EF4-FFF2-40B4-BE49-F238E27FC236}">
                <a16:creationId xmlns:a16="http://schemas.microsoft.com/office/drawing/2014/main" id="{3A3CF879-56C7-2B42-B88C-A15A7D74BC0F}"/>
              </a:ext>
            </a:extLst>
          </p:cNvPr>
          <p:cNvSpPr>
            <a:spLocks noGrp="1"/>
          </p:cNvSpPr>
          <p:nvPr>
            <p:ph type="sldNum" sz="quarter" idx="12"/>
          </p:nvPr>
        </p:nvSpPr>
        <p:spPr/>
        <p:txBody>
          <a:bodyPr/>
          <a:lstStyle/>
          <a:p>
            <a:fld id="{C5184E39-17C3-1B46-A006-9F7568AAA460}" type="slidenum">
              <a:rPr lang="en-US" smtClean="0"/>
              <a:t>18</a:t>
            </a:fld>
            <a:endParaRPr lang="en-US"/>
          </a:p>
        </p:txBody>
      </p:sp>
      <p:sp>
        <p:nvSpPr>
          <p:cNvPr id="2" name="TextBox 1">
            <a:extLst>
              <a:ext uri="{FF2B5EF4-FFF2-40B4-BE49-F238E27FC236}">
                <a16:creationId xmlns:a16="http://schemas.microsoft.com/office/drawing/2014/main" id="{F6BC5C96-47AE-E040-A0D4-384951146BB5}"/>
              </a:ext>
            </a:extLst>
          </p:cNvPr>
          <p:cNvSpPr txBox="1"/>
          <p:nvPr/>
        </p:nvSpPr>
        <p:spPr>
          <a:xfrm>
            <a:off x="492369" y="1055077"/>
            <a:ext cx="11882997" cy="5355312"/>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Residual Neural Network </a:t>
            </a:r>
            <a:r>
              <a:rPr lang="en-US" dirty="0"/>
              <a:t>(</a:t>
            </a:r>
            <a:r>
              <a:rPr lang="en-US" b="1" dirty="0"/>
              <a:t>ResNet</a:t>
            </a:r>
            <a:r>
              <a:rPr lang="en-US" dirty="0"/>
              <a:t>) architectures was proposed by He et al. to avoid vanishing and exploding gradient </a:t>
            </a:r>
          </a:p>
          <a:p>
            <a:r>
              <a:rPr lang="en-US" dirty="0"/>
              <a:t>problems by using residual blocks which is a simple connection which takes the activation from one layer and feeds it to </a:t>
            </a:r>
          </a:p>
          <a:p>
            <a:r>
              <a:rPr lang="en-US" dirty="0"/>
              <a:t>another layer in much deeper.</a:t>
            </a:r>
          </a:p>
          <a:p>
            <a:endParaRPr lang="en-US" dirty="0"/>
          </a:p>
          <a:p>
            <a:pPr marL="285750" indent="-285750">
              <a:buFont typeface="Arial" panose="020B0604020202020204" pitchFamily="34" charset="0"/>
              <a:buChar char="•"/>
            </a:pPr>
            <a:r>
              <a:rPr lang="en-US" dirty="0"/>
              <a:t>A ResNet model starts with an input layer with a 7x7 filter and the stride of 2 and continue with maximum pooling layer</a:t>
            </a:r>
          </a:p>
          <a:p>
            <a:r>
              <a:rPr lang="en-US" dirty="0"/>
              <a:t>with a 3x3 window and the stride of 2. Following this input layer; </a:t>
            </a:r>
          </a:p>
          <a:p>
            <a:endParaRPr lang="en-US" dirty="0"/>
          </a:p>
          <a:p>
            <a:pPr marL="285750" indent="-285750">
              <a:buFontTx/>
              <a:buChar char="-"/>
            </a:pPr>
            <a:r>
              <a:rPr lang="en-US" b="1" dirty="0"/>
              <a:t>ResNet-18</a:t>
            </a:r>
            <a:r>
              <a:rPr lang="en-US" dirty="0"/>
              <a:t> architecture includes 8 residual blocks, where each includes </a:t>
            </a:r>
          </a:p>
          <a:p>
            <a:r>
              <a:rPr lang="en-US" dirty="0"/>
              <a:t>2 convolutional layers with a 3x3 filter. </a:t>
            </a:r>
          </a:p>
          <a:p>
            <a:endParaRPr lang="en-US" dirty="0"/>
          </a:p>
          <a:p>
            <a:pPr marL="285750" indent="-285750">
              <a:buFontTx/>
              <a:buChar char="-"/>
            </a:pPr>
            <a:r>
              <a:rPr lang="en-US" b="1" dirty="0"/>
              <a:t>ResNet-34</a:t>
            </a:r>
            <a:r>
              <a:rPr lang="en-US" dirty="0"/>
              <a:t> architecture includes 16 residual blocks, where each includes </a:t>
            </a:r>
          </a:p>
          <a:p>
            <a:r>
              <a:rPr lang="en-US" dirty="0"/>
              <a:t>2 convolutional layers with a 3x3 filter. </a:t>
            </a:r>
          </a:p>
          <a:p>
            <a:endParaRPr lang="en-US" dirty="0"/>
          </a:p>
          <a:p>
            <a:pPr marL="285750" indent="-285750">
              <a:buFontTx/>
              <a:buChar char="-"/>
            </a:pPr>
            <a:r>
              <a:rPr lang="en-US" b="1" dirty="0"/>
              <a:t>ResNet-50</a:t>
            </a:r>
            <a:r>
              <a:rPr lang="en-US" dirty="0"/>
              <a:t> architecture includes 16 residual blocks, where each includes </a:t>
            </a:r>
          </a:p>
          <a:p>
            <a:r>
              <a:rPr lang="en-US" dirty="0"/>
              <a:t>3 convolutional layers with a 3x3 filter.</a:t>
            </a:r>
          </a:p>
          <a:p>
            <a:endParaRPr lang="en-US" dirty="0"/>
          </a:p>
          <a:p>
            <a:pPr marL="285750" indent="-285750">
              <a:buFont typeface="Arial" panose="020B0604020202020204" pitchFamily="34" charset="0"/>
              <a:buChar char="•"/>
            </a:pPr>
            <a:r>
              <a:rPr lang="en-US" dirty="0"/>
              <a:t>After the convolutional layers, there is an average pooling layer following a fully-connected layer with the output size </a:t>
            </a:r>
          </a:p>
          <a:p>
            <a:r>
              <a:rPr lang="en-US" dirty="0"/>
              <a:t>as the number of classes.</a:t>
            </a:r>
          </a:p>
          <a:p>
            <a:endParaRPr lang="en-US" dirty="0"/>
          </a:p>
        </p:txBody>
      </p:sp>
      <p:pic>
        <p:nvPicPr>
          <p:cNvPr id="5" name="Picture 4">
            <a:extLst>
              <a:ext uri="{FF2B5EF4-FFF2-40B4-BE49-F238E27FC236}">
                <a16:creationId xmlns:a16="http://schemas.microsoft.com/office/drawing/2014/main" id="{FE235E3C-6059-1B4A-97F9-8B201D1DAD02}"/>
              </a:ext>
            </a:extLst>
          </p:cNvPr>
          <p:cNvPicPr>
            <a:picLocks noChangeAspect="1"/>
          </p:cNvPicPr>
          <p:nvPr/>
        </p:nvPicPr>
        <p:blipFill>
          <a:blip r:embed="rId3"/>
          <a:stretch>
            <a:fillRect/>
          </a:stretch>
        </p:blipFill>
        <p:spPr>
          <a:xfrm>
            <a:off x="7718800" y="2617147"/>
            <a:ext cx="3980831" cy="2849157"/>
          </a:xfrm>
          <a:prstGeom prst="rect">
            <a:avLst/>
          </a:prstGeom>
        </p:spPr>
      </p:pic>
    </p:spTree>
    <p:extLst>
      <p:ext uri="{BB962C8B-B14F-4D97-AF65-F5344CB8AC3E}">
        <p14:creationId xmlns:p14="http://schemas.microsoft.com/office/powerpoint/2010/main" val="1482885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1293944" cy="523220"/>
          </a:xfrm>
          <a:prstGeom prst="rect">
            <a:avLst/>
          </a:prstGeom>
          <a:noFill/>
        </p:spPr>
        <p:txBody>
          <a:bodyPr wrap="none" rtlCol="0">
            <a:spAutoFit/>
          </a:bodyPr>
          <a:lstStyle/>
          <a:p>
            <a:r>
              <a:rPr lang="en-US" sz="2800" b="1" dirty="0"/>
              <a:t>Outline</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1</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3094152795"/>
              </p:ext>
            </p:extLst>
          </p:nvPr>
        </p:nvGraphicFramePr>
        <p:xfrm>
          <a:off x="492369" y="936833"/>
          <a:ext cx="5810030" cy="3320563"/>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3320563">
                <a:tc>
                  <a:txBody>
                    <a:bodyPr/>
                    <a:lstStyle/>
                    <a:p>
                      <a:pPr marL="342900" indent="-342900">
                        <a:lnSpc>
                          <a:spcPct val="200000"/>
                        </a:lnSpc>
                        <a:buAutoNum type="arabicPeriod"/>
                      </a:pPr>
                      <a:r>
                        <a:rPr lang="en-US" b="1" dirty="0">
                          <a:solidFill>
                            <a:schemeClr val="tx1"/>
                          </a:solidFill>
                        </a:rPr>
                        <a:t>Introduction</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Deep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Machine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Experiments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Results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Conclusion and Recommendations</a:t>
                      </a:r>
                    </a:p>
                  </a:txBody>
                  <a:tcPr>
                    <a:noFill/>
                  </a:tcPr>
                </a:tc>
                <a:extLst>
                  <a:ext uri="{0D108BD9-81ED-4DB2-BD59-A6C34878D82A}">
                    <a16:rowId xmlns:a16="http://schemas.microsoft.com/office/drawing/2014/main" val="2449963779"/>
                  </a:ext>
                </a:extLst>
              </a:tr>
            </a:tbl>
          </a:graphicData>
        </a:graphic>
      </p:graphicFrame>
    </p:spTree>
    <p:extLst>
      <p:ext uri="{BB962C8B-B14F-4D97-AF65-F5344CB8AC3E}">
        <p14:creationId xmlns:p14="http://schemas.microsoft.com/office/powerpoint/2010/main" val="1918286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677225" cy="523220"/>
          </a:xfrm>
          <a:prstGeom prst="rect">
            <a:avLst/>
          </a:prstGeom>
          <a:noFill/>
        </p:spPr>
        <p:txBody>
          <a:bodyPr wrap="none" rtlCol="0">
            <a:spAutoFit/>
          </a:bodyPr>
          <a:lstStyle/>
          <a:p>
            <a:r>
              <a:rPr lang="en-US" sz="2800" b="1" dirty="0"/>
              <a:t>Visual Geometry Group</a:t>
            </a:r>
          </a:p>
        </p:txBody>
      </p:sp>
      <p:sp>
        <p:nvSpPr>
          <p:cNvPr id="7" name="Slide Number Placeholder 6">
            <a:extLst>
              <a:ext uri="{FF2B5EF4-FFF2-40B4-BE49-F238E27FC236}">
                <a16:creationId xmlns:a16="http://schemas.microsoft.com/office/drawing/2014/main" id="{E5A7C9AB-33A9-7846-8CB1-DCF25AB7AC3B}"/>
              </a:ext>
            </a:extLst>
          </p:cNvPr>
          <p:cNvSpPr>
            <a:spLocks noGrp="1"/>
          </p:cNvSpPr>
          <p:nvPr>
            <p:ph type="sldNum" sz="quarter" idx="12"/>
          </p:nvPr>
        </p:nvSpPr>
        <p:spPr/>
        <p:txBody>
          <a:bodyPr/>
          <a:lstStyle/>
          <a:p>
            <a:fld id="{C5184E39-17C3-1B46-A006-9F7568AAA460}" type="slidenum">
              <a:rPr lang="en-US" smtClean="0"/>
              <a:t>19</a:t>
            </a:fld>
            <a:endParaRPr lang="en-US"/>
          </a:p>
        </p:txBody>
      </p:sp>
      <p:sp>
        <p:nvSpPr>
          <p:cNvPr id="2" name="TextBox 1">
            <a:extLst>
              <a:ext uri="{FF2B5EF4-FFF2-40B4-BE49-F238E27FC236}">
                <a16:creationId xmlns:a16="http://schemas.microsoft.com/office/drawing/2014/main" id="{42D1B4FE-147A-AB4F-A55D-0EE71E512B30}"/>
              </a:ext>
            </a:extLst>
          </p:cNvPr>
          <p:cNvSpPr txBox="1"/>
          <p:nvPr/>
        </p:nvSpPr>
        <p:spPr>
          <a:xfrm>
            <a:off x="492369" y="1379267"/>
            <a:ext cx="11632095"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a:t>
            </a:r>
            <a:r>
              <a:rPr lang="en-US" b="1" dirty="0"/>
              <a:t> Visual Geometry Group </a:t>
            </a:r>
            <a:r>
              <a:rPr lang="en-US" dirty="0"/>
              <a:t>(</a:t>
            </a:r>
            <a:r>
              <a:rPr lang="en-US" b="1" dirty="0"/>
              <a:t>VGG</a:t>
            </a:r>
            <a:r>
              <a:rPr lang="en-US" dirty="0"/>
              <a:t>) network was proposed by </a:t>
            </a:r>
            <a:r>
              <a:rPr lang="en-US" dirty="0" err="1"/>
              <a:t>Simonyan</a:t>
            </a:r>
            <a:r>
              <a:rPr lang="en-US" dirty="0"/>
              <a:t> and Zisserman as a very profound architecture </a:t>
            </a:r>
          </a:p>
          <a:p>
            <a:r>
              <a:rPr lang="en-US" dirty="0"/>
              <a:t>for the problem of image recognition.</a:t>
            </a:r>
          </a:p>
          <a:p>
            <a:endParaRPr lang="en-US" dirty="0"/>
          </a:p>
          <a:p>
            <a:endParaRPr lang="en-US" dirty="0"/>
          </a:p>
          <a:p>
            <a:pPr marL="285750" indent="-285750">
              <a:buFont typeface="Arial" panose="020B0604020202020204" pitchFamily="34" charset="0"/>
              <a:buChar char="•"/>
            </a:pPr>
            <a:r>
              <a:rPr lang="en-US" dirty="0"/>
              <a:t>The model architecture starts with an input layer.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Following that, there are 12 convolution layers using 3x3 filters in </a:t>
            </a:r>
            <a:r>
              <a:rPr lang="en-US" b="1" dirty="0"/>
              <a:t>VGG16</a:t>
            </a:r>
            <a:r>
              <a:rPr lang="en-US" dirty="0"/>
              <a:t>, </a:t>
            </a:r>
          </a:p>
          <a:p>
            <a:r>
              <a:rPr lang="en-US" dirty="0"/>
              <a:t>and 12 convolution layers using 3x3 filters in </a:t>
            </a:r>
            <a:r>
              <a:rPr lang="en-US" b="1" dirty="0"/>
              <a:t>VGG19 </a:t>
            </a:r>
            <a:r>
              <a:rPr lang="en-US" dirty="0"/>
              <a:t>architecture.</a:t>
            </a:r>
          </a:p>
          <a:p>
            <a:endParaRPr lang="en-US" dirty="0"/>
          </a:p>
          <a:p>
            <a:pPr marL="285750" indent="-285750">
              <a:buFont typeface="Arial" panose="020B0604020202020204" pitchFamily="34" charset="0"/>
              <a:buChar char="•"/>
            </a:pPr>
            <a:r>
              <a:rPr lang="en-US" dirty="0"/>
              <a:t>There are a total of 5 maximum pooling layers used after some convolution </a:t>
            </a:r>
          </a:p>
          <a:p>
            <a:r>
              <a:rPr lang="en-US" dirty="0"/>
              <a:t>layers. In maximum pooling, 2x2 windows were used with stride as 2.</a:t>
            </a:r>
          </a:p>
          <a:p>
            <a:endParaRPr lang="en-US" dirty="0"/>
          </a:p>
          <a:p>
            <a:pPr marL="285750" indent="-285750">
              <a:buFont typeface="Arial" panose="020B0604020202020204" pitchFamily="34" charset="0"/>
              <a:buChar char="•"/>
            </a:pPr>
            <a:r>
              <a:rPr lang="en-US" dirty="0"/>
              <a:t>After the convolution layers, there are three fully-connected layers </a:t>
            </a:r>
          </a:p>
          <a:p>
            <a:r>
              <a:rPr lang="en-US" dirty="0"/>
              <a:t>such that final output size is the number of classes.</a:t>
            </a:r>
          </a:p>
          <a:p>
            <a:endParaRPr lang="en-US" dirty="0"/>
          </a:p>
        </p:txBody>
      </p:sp>
      <p:pic>
        <p:nvPicPr>
          <p:cNvPr id="5" name="Picture 4">
            <a:extLst>
              <a:ext uri="{FF2B5EF4-FFF2-40B4-BE49-F238E27FC236}">
                <a16:creationId xmlns:a16="http://schemas.microsoft.com/office/drawing/2014/main" id="{A3934A6D-7D09-694C-BB38-5CFDCBAA7522}"/>
              </a:ext>
            </a:extLst>
          </p:cNvPr>
          <p:cNvPicPr>
            <a:picLocks noChangeAspect="1"/>
          </p:cNvPicPr>
          <p:nvPr/>
        </p:nvPicPr>
        <p:blipFill>
          <a:blip r:embed="rId2"/>
          <a:stretch>
            <a:fillRect/>
          </a:stretch>
        </p:blipFill>
        <p:spPr>
          <a:xfrm>
            <a:off x="7948246" y="1744393"/>
            <a:ext cx="3751385" cy="5063264"/>
          </a:xfrm>
          <a:prstGeom prst="rect">
            <a:avLst/>
          </a:prstGeom>
        </p:spPr>
      </p:pic>
    </p:spTree>
    <p:extLst>
      <p:ext uri="{BB962C8B-B14F-4D97-AF65-F5344CB8AC3E}">
        <p14:creationId xmlns:p14="http://schemas.microsoft.com/office/powerpoint/2010/main" val="136665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5182829"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20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139321"/>
          </a:xfrm>
          <a:prstGeom prst="rect">
            <a:avLst/>
          </a:prstGeom>
          <a:noFill/>
        </p:spPr>
        <p:txBody>
          <a:bodyPr wrap="square" rtlCol="0">
            <a:spAutoFit/>
          </a:bodyPr>
          <a:lstStyle/>
          <a:p>
            <a:pPr marL="342900" indent="-342900">
              <a:buFont typeface="+mj-lt"/>
              <a:buAutoNum type="arabicPeriod"/>
            </a:pPr>
            <a:r>
              <a:rPr lang="en-US" b="1" dirty="0"/>
              <a:t>Cross Validation</a:t>
            </a:r>
          </a:p>
          <a:p>
            <a:pPr marL="342900" indent="-342900">
              <a:buFont typeface="+mj-lt"/>
              <a:buAutoNum type="arabicPeriod"/>
            </a:pPr>
            <a:endParaRPr lang="en-US" b="1" dirty="0"/>
          </a:p>
          <a:p>
            <a:pPr marL="342900" indent="-342900">
              <a:buFont typeface="+mj-lt"/>
              <a:buAutoNum type="arabicPeriod"/>
            </a:pPr>
            <a:r>
              <a:rPr lang="en-US" b="1" dirty="0"/>
              <a:t>Regularization</a:t>
            </a:r>
          </a:p>
          <a:p>
            <a:pPr marL="342900" indent="-342900">
              <a:buFont typeface="+mj-lt"/>
              <a:buAutoNum type="arabicPeriod"/>
            </a:pPr>
            <a:endParaRPr lang="en-US" b="1" dirty="0"/>
          </a:p>
          <a:p>
            <a:pPr marL="342900" indent="-342900">
              <a:buFont typeface="+mj-lt"/>
              <a:buAutoNum type="arabicPeriod"/>
            </a:pPr>
            <a:r>
              <a:rPr lang="en-US" b="1" dirty="0"/>
              <a:t>Support Vector Machines</a:t>
            </a:r>
          </a:p>
          <a:p>
            <a:pPr marL="342900" indent="-342900">
              <a:buFont typeface="+mj-lt"/>
              <a:buAutoNum type="arabicPeriod"/>
            </a:pPr>
            <a:endParaRPr lang="en-US" b="1" dirty="0"/>
          </a:p>
          <a:p>
            <a:pPr marL="342900" indent="-342900">
              <a:buFont typeface="+mj-lt"/>
              <a:buAutoNum type="arabicPeriod"/>
            </a:pPr>
            <a:r>
              <a:rPr lang="en-US" b="1" dirty="0"/>
              <a:t>Logistic Regression</a:t>
            </a:r>
          </a:p>
          <a:p>
            <a:pPr marL="342900" indent="-342900">
              <a:buFont typeface="+mj-lt"/>
              <a:buAutoNum type="arabicPeriod"/>
            </a:pPr>
            <a:endParaRPr lang="en-US" b="1" dirty="0"/>
          </a:p>
          <a:p>
            <a:pPr marL="342900" indent="-342900">
              <a:buFont typeface="+mj-lt"/>
              <a:buAutoNum type="arabicPeriod"/>
            </a:pPr>
            <a:r>
              <a:rPr lang="en-US" b="1" dirty="0"/>
              <a:t>K-Nearest Neighbor</a:t>
            </a:r>
          </a:p>
          <a:p>
            <a:pPr marL="342900" indent="-342900">
              <a:buFont typeface="+mj-lt"/>
              <a:buAutoNum type="arabicPeriod"/>
            </a:pPr>
            <a:endParaRPr lang="en-US" b="1" dirty="0"/>
          </a:p>
          <a:p>
            <a:pPr marL="342900" indent="-342900">
              <a:buFont typeface="+mj-lt"/>
              <a:buAutoNum type="arabicPeriod"/>
            </a:pPr>
            <a:r>
              <a:rPr lang="en-US" b="1" dirty="0"/>
              <a:t>Linear Discriminant Analysis</a:t>
            </a:r>
          </a:p>
        </p:txBody>
      </p:sp>
    </p:spTree>
    <p:extLst>
      <p:ext uri="{BB962C8B-B14F-4D97-AF65-F5344CB8AC3E}">
        <p14:creationId xmlns:p14="http://schemas.microsoft.com/office/powerpoint/2010/main" val="167126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25664-5A64-7242-A602-305A315692E9}"/>
              </a:ext>
            </a:extLst>
          </p:cNvPr>
          <p:cNvSpPr txBox="1"/>
          <p:nvPr/>
        </p:nvSpPr>
        <p:spPr>
          <a:xfrm>
            <a:off x="492369" y="391886"/>
            <a:ext cx="5208221"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FFAD0F73-D093-F54C-9173-974D9A6E4CBA}"/>
              </a:ext>
            </a:extLst>
          </p:cNvPr>
          <p:cNvSpPr>
            <a:spLocks noGrp="1"/>
          </p:cNvSpPr>
          <p:nvPr>
            <p:ph type="sldNum" sz="quarter" idx="12"/>
          </p:nvPr>
        </p:nvSpPr>
        <p:spPr/>
        <p:txBody>
          <a:bodyPr/>
          <a:lstStyle/>
          <a:p>
            <a:fld id="{C5184E39-17C3-1B46-A006-9F7568AAA460}" type="slidenum">
              <a:rPr lang="en-US" smtClean="0"/>
              <a:t>21</a:t>
            </a:fld>
            <a:endParaRPr lang="en-US"/>
          </a:p>
        </p:txBody>
      </p:sp>
      <p:sp>
        <p:nvSpPr>
          <p:cNvPr id="4" name="TextBox 3">
            <a:extLst>
              <a:ext uri="{FF2B5EF4-FFF2-40B4-BE49-F238E27FC236}">
                <a16:creationId xmlns:a16="http://schemas.microsoft.com/office/drawing/2014/main" id="{653AE417-2981-8249-8776-5986E8AF7E53}"/>
              </a:ext>
            </a:extLst>
          </p:cNvPr>
          <p:cNvSpPr txBox="1"/>
          <p:nvPr/>
        </p:nvSpPr>
        <p:spPr>
          <a:xfrm>
            <a:off x="492369" y="999067"/>
            <a:ext cx="1138506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may be listed as follows:</a:t>
            </a:r>
          </a:p>
          <a:p>
            <a:endParaRPr lang="en-US" dirty="0"/>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p:txBody>
      </p:sp>
      <p:pic>
        <p:nvPicPr>
          <p:cNvPr id="6" name="Picture 5">
            <a:extLst>
              <a:ext uri="{FF2B5EF4-FFF2-40B4-BE49-F238E27FC236}">
                <a16:creationId xmlns:a16="http://schemas.microsoft.com/office/drawing/2014/main" id="{BE8B8602-89D2-8F45-A1D3-ACE078160156}"/>
              </a:ext>
            </a:extLst>
          </p:cNvPr>
          <p:cNvPicPr>
            <a:picLocks noChangeAspect="1"/>
          </p:cNvPicPr>
          <p:nvPr/>
        </p:nvPicPr>
        <p:blipFill rotWithShape="1">
          <a:blip r:embed="rId3"/>
          <a:srcRect b="9438"/>
          <a:stretch/>
        </p:blipFill>
        <p:spPr>
          <a:xfrm>
            <a:off x="7416798" y="3389352"/>
            <a:ext cx="4460631" cy="3235742"/>
          </a:xfrm>
          <a:prstGeom prst="rect">
            <a:avLst/>
          </a:prstGeom>
        </p:spPr>
      </p:pic>
      <p:sp>
        <p:nvSpPr>
          <p:cNvPr id="8" name="TextBox 7">
            <a:extLst>
              <a:ext uri="{FF2B5EF4-FFF2-40B4-BE49-F238E27FC236}">
                <a16:creationId xmlns:a16="http://schemas.microsoft.com/office/drawing/2014/main" id="{80A12FB9-DB2E-974A-B6DD-35E26B1C34D3}"/>
              </a:ext>
            </a:extLst>
          </p:cNvPr>
          <p:cNvSpPr txBox="1"/>
          <p:nvPr/>
        </p:nvSpPr>
        <p:spPr>
          <a:xfrm>
            <a:off x="492369" y="3429000"/>
            <a:ext cx="6924429"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Supervised learning</a:t>
            </a:r>
            <a:r>
              <a:rPr lang="en-US" dirty="0"/>
              <a:t> is a ML method that establishes a relationship </a:t>
            </a:r>
          </a:p>
          <a:p>
            <a:r>
              <a:rPr lang="en-US" dirty="0"/>
              <a:t>between each attribute of data feature map and </a:t>
            </a:r>
          </a:p>
          <a:p>
            <a:r>
              <a:rPr lang="en-US" dirty="0"/>
              <a:t>its target value. Estimating the output value for each new datum is the main goal.</a:t>
            </a:r>
          </a:p>
          <a:p>
            <a:endParaRPr lang="en-US" dirty="0"/>
          </a:p>
          <a:p>
            <a:pPr marL="285750" indent="-285750">
              <a:buFont typeface="Arial" panose="020B0604020202020204" pitchFamily="34" charset="0"/>
              <a:buChar char="•"/>
            </a:pPr>
            <a:r>
              <a:rPr lang="en-US" dirty="0"/>
              <a:t>The problems having data with unknown true values are solved by </a:t>
            </a:r>
          </a:p>
          <a:p>
            <a:r>
              <a:rPr lang="en-US" b="1" dirty="0"/>
              <a:t>unsupervised learning</a:t>
            </a:r>
            <a:r>
              <a:rPr lang="en-US" dirty="0"/>
              <a:t>. Here, grouping the given data</a:t>
            </a:r>
          </a:p>
          <a:p>
            <a:r>
              <a:rPr lang="en-US" dirty="0"/>
              <a:t>is the main goal.</a:t>
            </a:r>
          </a:p>
        </p:txBody>
      </p:sp>
    </p:spTree>
    <p:extLst>
      <p:ext uri="{BB962C8B-B14F-4D97-AF65-F5344CB8AC3E}">
        <p14:creationId xmlns:p14="http://schemas.microsoft.com/office/powerpoint/2010/main" val="377920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BD2F85-6E67-C747-8451-12D1E6ECA40D}"/>
              </a:ext>
            </a:extLst>
          </p:cNvPr>
          <p:cNvSpPr txBox="1"/>
          <p:nvPr/>
        </p:nvSpPr>
        <p:spPr>
          <a:xfrm>
            <a:off x="492369" y="391886"/>
            <a:ext cx="2569678" cy="523220"/>
          </a:xfrm>
          <a:prstGeom prst="rect">
            <a:avLst/>
          </a:prstGeom>
          <a:noFill/>
        </p:spPr>
        <p:txBody>
          <a:bodyPr wrap="none" rtlCol="0">
            <a:spAutoFit/>
          </a:bodyPr>
          <a:lstStyle/>
          <a:p>
            <a:r>
              <a:rPr lang="en-US" sz="2800" b="1" dirty="0"/>
              <a:t>Cross Validation</a:t>
            </a:r>
          </a:p>
        </p:txBody>
      </p:sp>
      <p:sp>
        <p:nvSpPr>
          <p:cNvPr id="7" name="Slide Number Placeholder 6">
            <a:extLst>
              <a:ext uri="{FF2B5EF4-FFF2-40B4-BE49-F238E27FC236}">
                <a16:creationId xmlns:a16="http://schemas.microsoft.com/office/drawing/2014/main" id="{BCA8B8ED-A599-3745-9314-E2C956621F9E}"/>
              </a:ext>
            </a:extLst>
          </p:cNvPr>
          <p:cNvSpPr>
            <a:spLocks noGrp="1"/>
          </p:cNvSpPr>
          <p:nvPr>
            <p:ph type="sldNum" sz="quarter" idx="12"/>
          </p:nvPr>
        </p:nvSpPr>
        <p:spPr/>
        <p:txBody>
          <a:bodyPr/>
          <a:lstStyle/>
          <a:p>
            <a:fld id="{C5184E39-17C3-1B46-A006-9F7568AAA460}" type="slidenum">
              <a:rPr lang="en-US" smtClean="0"/>
              <a:t>22</a:t>
            </a:fld>
            <a:endParaRPr lang="en-US"/>
          </a:p>
        </p:txBody>
      </p:sp>
      <p:sp>
        <p:nvSpPr>
          <p:cNvPr id="2" name="TextBox 1">
            <a:extLst>
              <a:ext uri="{FF2B5EF4-FFF2-40B4-BE49-F238E27FC236}">
                <a16:creationId xmlns:a16="http://schemas.microsoft.com/office/drawing/2014/main" id="{D1545F68-AFCD-8449-96BE-86F673B980F8}"/>
              </a:ext>
            </a:extLst>
          </p:cNvPr>
          <p:cNvSpPr txBox="1"/>
          <p:nvPr/>
        </p:nvSpPr>
        <p:spPr>
          <a:xfrm>
            <a:off x="492369" y="1126067"/>
            <a:ext cx="11479168" cy="2308324"/>
          </a:xfrm>
          <a:prstGeom prst="rect">
            <a:avLst/>
          </a:prstGeom>
          <a:noFill/>
        </p:spPr>
        <p:txBody>
          <a:bodyPr wrap="none" rtlCol="0">
            <a:spAutoFit/>
          </a:bodyPr>
          <a:lstStyle/>
          <a:p>
            <a:pPr marL="285750" indent="-285750">
              <a:buFont typeface="Arial" panose="020B0604020202020204" pitchFamily="34" charset="0"/>
              <a:buChar char="•"/>
            </a:pPr>
            <a:r>
              <a:rPr lang="en-US" dirty="0"/>
              <a:t>In the </a:t>
            </a:r>
            <a:r>
              <a:rPr lang="en-US" b="1" dirty="0"/>
              <a:t>cross-validation</a:t>
            </a:r>
            <a:r>
              <a:rPr lang="en-US" dirty="0"/>
              <a:t> (</a:t>
            </a:r>
            <a:r>
              <a:rPr lang="en-US" b="1" dirty="0"/>
              <a:t>CV</a:t>
            </a:r>
            <a:r>
              <a:rPr lang="en-US" dirty="0"/>
              <a:t>) method, all the data is divided into train and test 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t>
            </a:r>
            <a:r>
              <a:rPr lang="en-US" b="1" dirty="0"/>
              <a:t>K-Fold CV</a:t>
            </a:r>
            <a:r>
              <a:rPr lang="en-US" dirty="0"/>
              <a:t>, data is divided into K groups equally or unevenly in a random chosen way or specific distribution way.</a:t>
            </a:r>
          </a:p>
          <a:p>
            <a:r>
              <a:rPr lang="en-US" dirty="0"/>
              <a:t>The model trained and tested for K times independently. For each iteration one of the groups are chosen as test group,</a:t>
            </a:r>
          </a:p>
          <a:p>
            <a:r>
              <a:rPr lang="en-US" dirty="0"/>
              <a:t>and the remaining K-1 groups are merged to use as train set. Note that, the choice of K must be greater than 1.</a:t>
            </a:r>
          </a:p>
          <a:p>
            <a:endParaRPr lang="en-US" dirty="0"/>
          </a:p>
          <a:p>
            <a:pPr marL="285750" indent="-285750">
              <a:buFont typeface="Arial" panose="020B0604020202020204" pitchFamily="34" charset="0"/>
              <a:buChar char="•"/>
            </a:pPr>
            <a:r>
              <a:rPr lang="en-US" dirty="0"/>
              <a:t>If the K is chosen as the number of samples, say N, in data set, then this CV method is called as </a:t>
            </a:r>
            <a:r>
              <a:rPr lang="en-US" b="1" dirty="0"/>
              <a:t>Leave-One-Out</a:t>
            </a:r>
            <a:r>
              <a:rPr lang="en-US" dirty="0"/>
              <a:t>. Here, </a:t>
            </a:r>
          </a:p>
          <a:p>
            <a:r>
              <a:rPr lang="en-US" dirty="0"/>
              <a:t>the model is trained for N times.</a:t>
            </a:r>
          </a:p>
        </p:txBody>
      </p:sp>
      <p:pic>
        <p:nvPicPr>
          <p:cNvPr id="8" name="Picture 7">
            <a:extLst>
              <a:ext uri="{FF2B5EF4-FFF2-40B4-BE49-F238E27FC236}">
                <a16:creationId xmlns:a16="http://schemas.microsoft.com/office/drawing/2014/main" id="{AB09D77A-3731-3249-8E73-8E964E47CB45}"/>
              </a:ext>
            </a:extLst>
          </p:cNvPr>
          <p:cNvPicPr>
            <a:picLocks noChangeAspect="1"/>
          </p:cNvPicPr>
          <p:nvPr/>
        </p:nvPicPr>
        <p:blipFill>
          <a:blip r:embed="rId2"/>
          <a:stretch>
            <a:fillRect/>
          </a:stretch>
        </p:blipFill>
        <p:spPr>
          <a:xfrm>
            <a:off x="2575018" y="3658104"/>
            <a:ext cx="7041964" cy="2560714"/>
          </a:xfrm>
          <a:prstGeom prst="rect">
            <a:avLst/>
          </a:prstGeom>
        </p:spPr>
      </p:pic>
      <p:sp>
        <p:nvSpPr>
          <p:cNvPr id="9" name="TextBox 8">
            <a:extLst>
              <a:ext uri="{FF2B5EF4-FFF2-40B4-BE49-F238E27FC236}">
                <a16:creationId xmlns:a16="http://schemas.microsoft.com/office/drawing/2014/main" id="{E730D1CE-A373-5F43-AE41-955FC4561803}"/>
              </a:ext>
            </a:extLst>
          </p:cNvPr>
          <p:cNvSpPr txBox="1"/>
          <p:nvPr/>
        </p:nvSpPr>
        <p:spPr>
          <a:xfrm>
            <a:off x="4823554" y="6222851"/>
            <a:ext cx="2816797"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imada.sdu.dk</a:t>
            </a:r>
            <a:r>
              <a:rPr lang="en-US" sz="800" i="1" dirty="0">
                <a:solidFill>
                  <a:schemeClr val="bg1">
                    <a:lumMod val="50000"/>
                  </a:schemeClr>
                </a:solidFill>
              </a:rPr>
              <a:t>/~</a:t>
            </a:r>
            <a:r>
              <a:rPr lang="en-US" sz="800" i="1" dirty="0" err="1">
                <a:solidFill>
                  <a:schemeClr val="bg1">
                    <a:lumMod val="50000"/>
                  </a:schemeClr>
                </a:solidFill>
              </a:rPr>
              <a:t>marco</a:t>
            </a:r>
            <a:r>
              <a:rPr lang="en-US" sz="800" i="1" dirty="0">
                <a:solidFill>
                  <a:schemeClr val="bg1">
                    <a:lumMod val="50000"/>
                  </a:schemeClr>
                </a:solidFill>
              </a:rPr>
              <a:t>/Teaching/AY2010-2011/DM825/</a:t>
            </a:r>
          </a:p>
        </p:txBody>
      </p:sp>
    </p:spTree>
    <p:extLst>
      <p:ext uri="{BB962C8B-B14F-4D97-AF65-F5344CB8AC3E}">
        <p14:creationId xmlns:p14="http://schemas.microsoft.com/office/powerpoint/2010/main" val="3340522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23</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C333171-5904-0645-A15D-AD7ABA1F561C}"/>
                  </a:ext>
                </a:extLst>
              </p:cNvPr>
              <p:cNvSpPr txBox="1"/>
              <p:nvPr/>
            </p:nvSpPr>
            <p:spPr>
              <a:xfrm>
                <a:off x="492369" y="1258574"/>
                <a:ext cx="11818685" cy="259423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a:t>
                </a:r>
              </a:p>
              <a:p>
                <a:r>
                  <a:rPr lang="en-US" dirty="0">
                    <a:solidFill>
                      <a:schemeClr val="tx1"/>
                    </a:solidFill>
                  </a:rPr>
                  <a:t>loss function</a:t>
                </a:r>
                <a:r>
                  <a:rPr lang="en-US" dirty="0"/>
                  <a:t>. In general, the </a:t>
                </a:r>
                <a:r>
                  <a:rPr lang="en-US" dirty="0">
                    <a:solidFill>
                      <a:schemeClr val="tx1"/>
                    </a:solidFill>
                  </a:rPr>
                  <a:t>regularized loss function for supervised learning can be motivated as:</a:t>
                </a:r>
              </a:p>
              <a:p>
                <a:endParaRPr lang="en-US" dirty="0">
                  <a:solidFill>
                    <a:schemeClr val="tx1"/>
                  </a:solidFill>
                </a:endParaRPr>
              </a:p>
              <a:p>
                <a:endParaRPr lang="en-US" dirty="0">
                  <a:solidFill>
                    <a:schemeClr val="tx1"/>
                  </a:solidFill>
                </a:endParaRPr>
              </a:p>
              <a:p>
                <a:r>
                  <a:rPr lang="en-US" dirty="0">
                    <a:solidFill>
                      <a:schemeClr val="tx1"/>
                    </a:solidFill>
                  </a:rPr>
                  <a:t>																						    (3)</a:t>
                </a:r>
              </a:p>
              <a:p>
                <a:endParaRPr lang="en-US" dirty="0">
                  <a:solidFill>
                    <a:schemeClr val="tx1"/>
                  </a:solidFill>
                </a:endParaRPr>
              </a:p>
              <a:p>
                <a:r>
                  <a:rPr lang="en-US" dirty="0">
                    <a:solidFill>
                      <a:schemeClr val="tx1"/>
                    </a:solidFill>
                  </a:rPr>
                  <a:t>where n is the number of training samples, D is the training feature set with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𝑥</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training input and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𝑦</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the corresponding</a:t>
                </a:r>
              </a:p>
              <a:p>
                <a:r>
                  <a:rPr lang="en-US" dirty="0">
                    <a:solidFill>
                      <a:schemeClr val="tx1"/>
                    </a:solidFill>
                  </a:rPr>
                  <a:t>target output,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𝑓</m:t>
                        </m:r>
                      </m:e>
                      <m:sub>
                        <m:r>
                          <a:rPr lang="en-US" i="1" dirty="0" smtClean="0">
                            <a:solidFill>
                              <a:schemeClr val="tx1"/>
                            </a:solidFill>
                            <a:latin typeface="Cambria Math" panose="02040503050406030204" pitchFamily="18" charset="0"/>
                          </a:rPr>
                          <m:t>𝑤</m:t>
                        </m:r>
                      </m:sub>
                    </m:sSub>
                  </m:oMath>
                </a14:m>
                <a:r>
                  <a:rPr lang="en-US" dirty="0">
                    <a:solidFill>
                      <a:schemeClr val="tx1"/>
                    </a:solidFill>
                  </a:rPr>
                  <a:t> is the mapping function between feature map and target values, </a:t>
                </a:r>
                <a14:m>
                  <m:oMath xmlns:m="http://schemas.openxmlformats.org/officeDocument/2006/math">
                    <m:r>
                      <a:rPr lang="en-US" i="1" dirty="0" smtClean="0">
                        <a:solidFill>
                          <a:schemeClr val="tx1"/>
                        </a:solidFill>
                        <a:latin typeface="Cambria Math" panose="02040503050406030204" pitchFamily="18" charset="0"/>
                      </a:rPr>
                      <m:t>𝜆</m:t>
                    </m:r>
                  </m:oMath>
                </a14:m>
                <a:r>
                  <a:rPr lang="en-US" dirty="0">
                    <a:solidFill>
                      <a:schemeClr val="tx1"/>
                    </a:solidFill>
                  </a:rPr>
                  <a:t> is a real number hyper-parameter </a:t>
                </a:r>
              </a:p>
              <a:p>
                <a:r>
                  <a:rPr lang="en-US" dirty="0">
                    <a:solidFill>
                      <a:schemeClr val="tx1"/>
                    </a:solidFill>
                  </a:rPr>
                  <a:t>greater than or equal to zero controlling the effect of regularization term, and R is the regularization term.</a:t>
                </a:r>
              </a:p>
            </p:txBody>
          </p:sp>
        </mc:Choice>
        <mc:Fallback xmlns="">
          <p:sp>
            <p:nvSpPr>
              <p:cNvPr id="2" name="TextBox 1">
                <a:extLst>
                  <a:ext uri="{FF2B5EF4-FFF2-40B4-BE49-F238E27FC236}">
                    <a16:creationId xmlns:a16="http://schemas.microsoft.com/office/drawing/2014/main" id="{1C333171-5904-0645-A15D-AD7ABA1F561C}"/>
                  </a:ext>
                </a:extLst>
              </p:cNvPr>
              <p:cNvSpPr txBox="1">
                <a:spLocks noRot="1" noChangeAspect="1" noMove="1" noResize="1" noEditPoints="1" noAdjustHandles="1" noChangeArrowheads="1" noChangeShapeType="1" noTextEdit="1"/>
              </p:cNvSpPr>
              <p:nvPr/>
            </p:nvSpPr>
            <p:spPr>
              <a:xfrm>
                <a:off x="492369" y="1258574"/>
                <a:ext cx="11818685" cy="2594236"/>
              </a:xfrm>
              <a:prstGeom prst="rect">
                <a:avLst/>
              </a:prstGeom>
              <a:blipFill>
                <a:blip r:embed="rId2"/>
                <a:stretch>
                  <a:fillRect l="-429" t="-971" b="-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A5CD73E-597E-1145-B9E5-6C5CF676DC01}"/>
                  </a:ext>
                </a:extLst>
              </p:cNvPr>
              <p:cNvSpPr/>
              <p:nvPr/>
            </p:nvSpPr>
            <p:spPr>
              <a:xfrm>
                <a:off x="3908189" y="2024627"/>
                <a:ext cx="4375621" cy="752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a:solidFill>
                                <a:srgbClr val="836967"/>
                              </a:solidFill>
                              <a:latin typeface="Cambria Math" panose="02040503050406030204" pitchFamily="18" charset="0"/>
                            </a:rPr>
                          </m:ctrlPr>
                        </m:naryPr>
                        <m: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0">
                                  <a:latin typeface="Cambria Math" panose="02040503050406030204" pitchFamily="18" charset="0"/>
                                </a:rPr>
                                <m:t>∈</m:t>
                              </m:r>
                              <m:r>
                                <a:rPr lang="en-US" i="1">
                                  <a:latin typeface="Cambria Math" panose="02040503050406030204" pitchFamily="18" charset="0"/>
                                </a:rPr>
                                <m:t>𝐷</m:t>
                              </m:r>
                            </m:e>
                          </m:d>
                        </m:sub>
                        <m:sup/>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𝐸𝑟𝑟𝑜𝑟</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e>
                                  </m:d>
                                </m:num>
                                <m:den>
                                  <m:r>
                                    <a:rPr lang="en-US" i="1">
                                      <a:latin typeface="Cambria Math" panose="02040503050406030204" pitchFamily="18" charset="0"/>
                                    </a:rPr>
                                    <m:t>𝑛</m:t>
                                  </m:r>
                                </m:den>
                              </m:f>
                            </m:e>
                          </m:d>
                        </m:e>
                      </m:nary>
                      <m:r>
                        <a:rPr lang="en-US" i="0">
                          <a:latin typeface="Cambria Math" panose="02040503050406030204" pitchFamily="18" charset="0"/>
                        </a:rPr>
                        <m:t>+</m:t>
                      </m:r>
                      <m:r>
                        <m:rPr>
                          <m:sty m:val="p"/>
                        </m:rPr>
                        <a:rPr lang="en-US" i="0">
                          <a:latin typeface="Cambria Math" panose="02040503050406030204" pitchFamily="18" charset="0"/>
                        </a:rPr>
                        <m:t>λ</m:t>
                      </m:r>
                      <m:r>
                        <a:rPr lang="en-US" i="1">
                          <a:latin typeface="Cambria Math" panose="02040503050406030204" pitchFamily="18" charset="0"/>
                        </a:rPr>
                        <m:t>𝑅</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e>
                      </m:d>
                      <m:r>
                        <a:rPr lang="en-US" i="0">
                          <a:latin typeface="Cambria Math" panose="02040503050406030204" pitchFamily="18" charset="0"/>
                        </a:rPr>
                        <m:t>,</m:t>
                      </m:r>
                    </m:oMath>
                  </m:oMathPara>
                </a14:m>
                <a:endParaRPr lang="en-US" dirty="0"/>
              </a:p>
            </p:txBody>
          </p:sp>
        </mc:Choice>
        <mc:Fallback xmlns="">
          <p:sp>
            <p:nvSpPr>
              <p:cNvPr id="4" name="Rectangle 3">
                <a:extLst>
                  <a:ext uri="{FF2B5EF4-FFF2-40B4-BE49-F238E27FC236}">
                    <a16:creationId xmlns:a16="http://schemas.microsoft.com/office/drawing/2014/main" id="{EA5CD73E-597E-1145-B9E5-6C5CF676DC01}"/>
                  </a:ext>
                </a:extLst>
              </p:cNvPr>
              <p:cNvSpPr>
                <a:spLocks noRot="1" noChangeAspect="1" noMove="1" noResize="1" noEditPoints="1" noAdjustHandles="1" noChangeArrowheads="1" noChangeShapeType="1" noTextEdit="1"/>
              </p:cNvSpPr>
              <p:nvPr/>
            </p:nvSpPr>
            <p:spPr>
              <a:xfrm>
                <a:off x="3908189" y="2024627"/>
                <a:ext cx="4375621" cy="752129"/>
              </a:xfrm>
              <a:prstGeom prst="rect">
                <a:avLst/>
              </a:prstGeom>
              <a:blipFill>
                <a:blip r:embed="rId3"/>
                <a:stretch>
                  <a:fillRect l="-16474" t="-120000" b="-180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E4FE637-B30F-F943-857A-8EE8528B5BCA}"/>
              </a:ext>
            </a:extLst>
          </p:cNvPr>
          <p:cNvPicPr>
            <a:picLocks noChangeAspect="1"/>
          </p:cNvPicPr>
          <p:nvPr/>
        </p:nvPicPr>
        <p:blipFill>
          <a:blip r:embed="rId4"/>
          <a:stretch>
            <a:fillRect/>
          </a:stretch>
        </p:blipFill>
        <p:spPr>
          <a:xfrm>
            <a:off x="4178456" y="4131132"/>
            <a:ext cx="3822700" cy="2311400"/>
          </a:xfrm>
          <a:prstGeom prst="rect">
            <a:avLst/>
          </a:prstGeom>
        </p:spPr>
      </p:pic>
    </p:spTree>
    <p:extLst>
      <p:ext uri="{BB962C8B-B14F-4D97-AF65-F5344CB8AC3E}">
        <p14:creationId xmlns:p14="http://schemas.microsoft.com/office/powerpoint/2010/main" val="2097492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81DBA5-F784-6044-AD54-FAA1522EA5F8}"/>
                  </a:ext>
                </a:extLst>
              </p:cNvPr>
              <p:cNvSpPr txBox="1"/>
              <p:nvPr/>
            </p:nvSpPr>
            <p:spPr>
              <a:xfrm>
                <a:off x="492369" y="1388547"/>
                <a:ext cx="11809708" cy="1754326"/>
              </a:xfrm>
              <a:prstGeom prst="rect">
                <a:avLst/>
              </a:prstGeom>
              <a:noFill/>
            </p:spPr>
            <p:txBody>
              <a:bodyPr wrap="none" rtlCol="0">
                <a:spAutoFit/>
              </a:bodyPr>
              <a:lstStyle/>
              <a:p>
                <a:pPr marL="285750" indent="-285750">
                  <a:buFont typeface="Arial" panose="020B0604020202020204" pitchFamily="34" charset="0"/>
                  <a:buChar char="•"/>
                </a:pPr>
                <a:r>
                  <a:rPr lang="en-US" b="1" dirty="0"/>
                  <a:t>L1 regularization </a:t>
                </a:r>
                <a:r>
                  <a:rPr lang="en-US" dirty="0"/>
                  <a:t>known as </a:t>
                </a:r>
                <a:r>
                  <a:rPr lang="en-US" b="1" dirty="0"/>
                  <a:t>LASSO </a:t>
                </a:r>
                <a:r>
                  <a:rPr lang="en-US" dirty="0"/>
                  <a:t>only penalizes the coefficients large in magnitude. The LASSO penalty is in the form of:</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dirty="0">
                        <a:latin typeface="Cambria Math" panose="02040503050406030204" pitchFamily="18" charset="0"/>
                      </a:rPr>
                      <m:t>𝜆</m:t>
                    </m:r>
                    <m:r>
                      <a:rPr lang="en-US" i="1" dirty="0">
                        <a:latin typeface="Cambria Math" panose="02040503050406030204" pitchFamily="18" charset="0"/>
                      </a:rPr>
                      <m:t> </m:t>
                    </m:r>
                    <m:sSub>
                      <m:sSubPr>
                        <m:ctrlPr>
                          <a:rPr lang="tr-TR"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b="0" i="1" smtClean="0">
                            <a:latin typeface="Cambria Math" panose="02040503050406030204" pitchFamily="18" charset="0"/>
                          </a:rPr>
                          <m:t>1</m:t>
                        </m:r>
                      </m:sub>
                    </m:sSub>
                  </m:oMath>
                </a14:m>
                <a:r>
                  <a:rPr lang="en-US" dirty="0"/>
                  <a:t> ,							            (4)</a:t>
                </a:r>
              </a:p>
              <a:p>
                <a:endParaRPr lang="en-US" dirty="0"/>
              </a:p>
              <a:p>
                <a:r>
                  <a:rPr lang="en-US" dirty="0"/>
                  <a:t>where </a:t>
                </a:r>
                <a:r>
                  <a:rPr lang="en-US" b="1" dirty="0"/>
                  <a:t>w </a:t>
                </a:r>
                <a:r>
                  <a:rPr lang="en-US" dirty="0"/>
                  <a:t>is the the weight coefficients to estimate and</a:t>
                </a:r>
                <a14:m>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 </m:t>
                            </m:r>
                          </m:e>
                        </m:d>
                      </m:e>
                      <m:sub>
                        <m:r>
                          <a:rPr lang="tr-TR" i="1">
                            <a:latin typeface="Cambria Math" panose="02040503050406030204" pitchFamily="18" charset="0"/>
                          </a:rPr>
                          <m:t>1</m:t>
                        </m:r>
                      </m:sub>
                    </m:sSub>
                  </m:oMath>
                </a14:m>
                <a:r>
                  <a:rPr lang="en-US" dirty="0"/>
                  <a:t> is the L1 norm.</a:t>
                </a: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9781DBA5-F784-6044-AD54-FAA1522EA5F8}"/>
                  </a:ext>
                </a:extLst>
              </p:cNvPr>
              <p:cNvSpPr txBox="1">
                <a:spLocks noRot="1" noChangeAspect="1" noMove="1" noResize="1" noEditPoints="1" noAdjustHandles="1" noChangeArrowheads="1" noChangeShapeType="1" noTextEdit="1"/>
              </p:cNvSpPr>
              <p:nvPr/>
            </p:nvSpPr>
            <p:spPr>
              <a:xfrm>
                <a:off x="492369" y="1388547"/>
                <a:ext cx="11809708" cy="1754326"/>
              </a:xfrm>
              <a:prstGeom prst="rect">
                <a:avLst/>
              </a:prstGeom>
              <a:blipFill>
                <a:blip r:embed="rId2"/>
                <a:stretch>
                  <a:fillRect l="-430" t="-1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AACFC-5B69-2F44-8550-FF194215B88E}"/>
                  </a:ext>
                </a:extLst>
              </p:cNvPr>
              <p:cNvSpPr txBox="1"/>
              <p:nvPr/>
            </p:nvSpPr>
            <p:spPr>
              <a:xfrm>
                <a:off x="492369" y="3429000"/>
                <a:ext cx="11570412" cy="2038763"/>
              </a:xfrm>
              <a:prstGeom prst="rect">
                <a:avLst/>
              </a:prstGeom>
              <a:noFill/>
            </p:spPr>
            <p:txBody>
              <a:bodyPr wrap="none" rtlCol="0">
                <a:spAutoFit/>
              </a:bodyPr>
              <a:lstStyle/>
              <a:p>
                <a:pPr marL="285750" indent="-285750">
                  <a:buFont typeface="Arial" panose="020B0604020202020204" pitchFamily="34" charset="0"/>
                  <a:buChar char="•"/>
                </a:pPr>
                <a:r>
                  <a:rPr lang="en-US" b="1" dirty="0"/>
                  <a:t>L2 regularization </a:t>
                </a:r>
                <a:r>
                  <a:rPr lang="en-US" dirty="0"/>
                  <a:t>known as </a:t>
                </a:r>
                <a:r>
                  <a:rPr lang="en-US" b="1" dirty="0"/>
                  <a:t>ridge regression </a:t>
                </a:r>
                <a:r>
                  <a:rPr lang="en-US" dirty="0"/>
                  <a:t>only penalizes the coefficients large in magnitude. The penalty term in the</a:t>
                </a:r>
              </a:p>
              <a:p>
                <a:r>
                  <a:rPr lang="en-US" dirty="0"/>
                  <a:t>ridge regression is in the form of:</a:t>
                </a:r>
              </a:p>
              <a:p>
                <a:endParaRPr lang="en-US" dirty="0"/>
              </a:p>
              <a:p>
                <a:r>
                  <a:rPr lang="en-US" dirty="0"/>
                  <a:t>												 </a:t>
                </a:r>
                <a14:m>
                  <m:oMath xmlns:m="http://schemas.openxmlformats.org/officeDocument/2006/math">
                    <m:r>
                      <a:rPr lang="en-US" i="1" dirty="0">
                        <a:latin typeface="Cambria Math" panose="02040503050406030204" pitchFamily="18" charset="0"/>
                      </a:rPr>
                      <m:t>𝜆</m:t>
                    </m:r>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(5)</a:t>
                </a:r>
              </a:p>
              <a:p>
                <a:endParaRPr lang="en-US" dirty="0"/>
              </a:p>
              <a:p>
                <a:r>
                  <a:rPr lang="en-US" dirty="0"/>
                  <a:t>where </a:t>
                </a:r>
                <a:r>
                  <a:rPr lang="en-US" b="1" dirty="0"/>
                  <a:t>w </a:t>
                </a:r>
                <a:r>
                  <a:rPr lang="en-US" dirty="0"/>
                  <a:t>is the the weight coefficients to estimate and</a:t>
                </a:r>
                <a:r>
                  <a:rPr lang="tr-TR" dirty="0"/>
                  <a:t>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is the squared L2 norm.</a:t>
                </a:r>
              </a:p>
              <a:p>
                <a:endParaRPr lang="en-US" dirty="0"/>
              </a:p>
            </p:txBody>
          </p:sp>
        </mc:Choice>
        <mc:Fallback xmlns="">
          <p:sp>
            <p:nvSpPr>
              <p:cNvPr id="8" name="TextBox 7">
                <a:extLst>
                  <a:ext uri="{FF2B5EF4-FFF2-40B4-BE49-F238E27FC236}">
                    <a16:creationId xmlns:a16="http://schemas.microsoft.com/office/drawing/2014/main" id="{05AAACFC-5B69-2F44-8550-FF194215B88E}"/>
                  </a:ext>
                </a:extLst>
              </p:cNvPr>
              <p:cNvSpPr txBox="1">
                <a:spLocks noRot="1" noChangeAspect="1" noMove="1" noResize="1" noEditPoints="1" noAdjustHandles="1" noChangeArrowheads="1" noChangeShapeType="1" noTextEdit="1"/>
              </p:cNvSpPr>
              <p:nvPr/>
            </p:nvSpPr>
            <p:spPr>
              <a:xfrm>
                <a:off x="492369" y="3429000"/>
                <a:ext cx="11570412" cy="2038763"/>
              </a:xfrm>
              <a:prstGeom prst="rect">
                <a:avLst/>
              </a:prstGeom>
              <a:blipFill>
                <a:blip r:embed="rId3"/>
                <a:stretch>
                  <a:fillRect l="-439" t="-1863"/>
                </a:stretch>
              </a:blipFill>
            </p:spPr>
            <p:txBody>
              <a:bodyPr/>
              <a:lstStyle/>
              <a:p>
                <a:r>
                  <a:rPr lang="en-US">
                    <a:noFill/>
                  </a:rPr>
                  <a:t> </a:t>
                </a:r>
              </a:p>
            </p:txBody>
          </p:sp>
        </mc:Fallback>
      </mc:AlternateContent>
    </p:spTree>
    <p:extLst>
      <p:ext uri="{BB962C8B-B14F-4D97-AF65-F5344CB8AC3E}">
        <p14:creationId xmlns:p14="http://schemas.microsoft.com/office/powerpoint/2010/main" val="53120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2369" y="1168399"/>
                <a:ext cx="11522706" cy="5312865"/>
              </a:xfrm>
              <a:prstGeom prst="rect">
                <a:avLst/>
              </a:prstGeom>
              <a:noFill/>
            </p:spPr>
            <p:txBody>
              <a:bodyPr wrap="none" rtlCol="0">
                <a:spAutoFit/>
              </a:bodyPr>
              <a:lstStyle/>
              <a:p>
                <a:pPr marL="285750" indent="-285750">
                  <a:buFont typeface="Arial" panose="020B0604020202020204" pitchFamily="34" charset="0"/>
                  <a:buChar char="•"/>
                </a:pPr>
                <a:r>
                  <a:rPr lang="en-US" dirty="0"/>
                  <a:t>A </a:t>
                </a:r>
                <a:r>
                  <a:rPr lang="en-US" b="1" dirty="0"/>
                  <a:t>support vector machine</a:t>
                </a:r>
                <a:r>
                  <a:rPr lang="en-US" dirty="0"/>
                  <a:t> (</a:t>
                </a:r>
                <a:r>
                  <a:rPr lang="en-US" b="1" dirty="0"/>
                  <a:t>SVM</a:t>
                </a:r>
                <a:r>
                  <a:rPr lang="en-US" dirty="0"/>
                  <a:t>) constructs a set of hyper-planes in a </a:t>
                </a:r>
              </a:p>
              <a:p>
                <a:r>
                  <a:rPr lang="en-US" dirty="0"/>
                  <a:t>high-dimensional or an infinite-dimensional space. </a:t>
                </a:r>
              </a:p>
              <a:p>
                <a:endParaRPr lang="en-US" dirty="0"/>
              </a:p>
              <a:p>
                <a:pPr marL="285750" indent="-285750">
                  <a:buFont typeface="Arial" panose="020B0604020202020204" pitchFamily="34" charset="0"/>
                  <a:buChar char="•"/>
                </a:pPr>
                <a:r>
                  <a:rPr lang="en-US" dirty="0"/>
                  <a:t>The hyper-plane can be linear as in the figure, or non-linear which can be </a:t>
                </a:r>
              </a:p>
              <a:p>
                <a:r>
                  <a:rPr lang="en-US" dirty="0"/>
                  <a:t>obtained by transferring samples with </a:t>
                </a:r>
                <a:r>
                  <a:rPr lang="fr-FR" dirty="0"/>
                  <a:t> a</a:t>
                </a:r>
                <a:r>
                  <a:rPr lang="en-US" dirty="0"/>
                  <a:t> non-linear kernel function. This method is </a:t>
                </a:r>
                <a:endParaRPr lang="fr-FR" dirty="0"/>
              </a:p>
              <a:p>
                <a:r>
                  <a:rPr lang="en-US" dirty="0"/>
                  <a:t>known as </a:t>
                </a:r>
                <a:r>
                  <a:rPr lang="en-US" b="1" dirty="0"/>
                  <a:t>kernel trick</a:t>
                </a:r>
                <a:r>
                  <a:rPr lang="en-US" dirty="0"/>
                  <a:t>.</a:t>
                </a:r>
              </a:p>
              <a:p>
                <a:endParaRPr lang="en-US" dirty="0"/>
              </a:p>
              <a:p>
                <a:endParaRPr lang="fr-FR" dirty="0"/>
              </a:p>
              <a:p>
                <a:endParaRPr lang="fr-FR" dirty="0"/>
              </a:p>
              <a:p>
                <a:endParaRPr lang="fr-FR" dirty="0"/>
              </a:p>
              <a:p>
                <a:endParaRPr lang="en-US" dirty="0"/>
              </a:p>
              <a:p>
                <a:pPr marL="285750" indent="-285750">
                  <a:buFont typeface="Arial" panose="020B0604020202020204" pitchFamily="34" charset="0"/>
                  <a:buChar char="•"/>
                </a:pPr>
                <a:r>
                  <a:rPr lang="en-US" dirty="0"/>
                  <a:t>By using the hyper-plane and margins in the figure, two loss functions are constructed as:</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smtClean="0">
                        <a:latin typeface="Cambria Math" panose="02040503050406030204" pitchFamily="18" charset="0"/>
                      </a:rPr>
                      <m:t>= </m:t>
                    </m:r>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en-US" i="1" smtClean="0">
                            <a:latin typeface="Cambria Math" panose="02040503050406030204" pitchFamily="18" charset="0"/>
                          </a:rPr>
                          <m:t>𝑛</m:t>
                        </m:r>
                      </m:sup>
                      <m:e>
                        <m:r>
                          <a:rPr lang="en-US" i="1" smtClean="0">
                            <a:latin typeface="Cambria Math" panose="02040503050406030204" pitchFamily="18" charset="0"/>
                          </a:rPr>
                          <m:t>𝑚𝑎𝑥</m:t>
                        </m:r>
                        <m:d>
                          <m:dPr>
                            <m:ctrlPr>
                              <a:rPr lang="en-US" i="1" smtClean="0">
                                <a:latin typeface="Cambria Math" panose="02040503050406030204" pitchFamily="18" charset="0"/>
                              </a:rPr>
                            </m:ctrlPr>
                          </m:dPr>
                          <m:e>
                            <m:r>
                              <a:rPr lang="en-US" i="1" smtClean="0">
                                <a:latin typeface="Cambria Math" panose="02040503050406030204" pitchFamily="18" charset="0"/>
                              </a:rPr>
                              <m:t>0, 1 − </m:t>
                            </m:r>
                            <m:d>
                              <m:dPr>
                                <m:ctrlPr>
                                  <a:rPr lang="en-US" i="1" smtClean="0">
                                    <a:latin typeface="Cambria Math" panose="02040503050406030204" pitchFamily="18" charset="0"/>
                                  </a:rPr>
                                </m:ctrlPr>
                              </m:dPr>
                              <m:e>
                                <m:sSup>
                                  <m:sSupPr>
                                    <m:ctrlPr>
                                      <a:rPr lang="tr-TR" i="1" smtClean="0">
                                        <a:latin typeface="Cambria Math" panose="02040503050406030204" pitchFamily="18" charset="0"/>
                                      </a:rPr>
                                    </m:ctrlPr>
                                  </m:sSupPr>
                                  <m:e>
                                    <m:r>
                                      <a:rPr lang="tr-TR" b="1" i="1" smtClean="0">
                                        <a:latin typeface="Cambria Math" panose="02040503050406030204" pitchFamily="18" charset="0"/>
                                      </a:rPr>
                                      <m:t>𝒘</m:t>
                                    </m:r>
                                  </m:e>
                                  <m:sup>
                                    <m:r>
                                      <a:rPr lang="en-US" i="1" smtClean="0">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smtClean="0">
                                    <a:latin typeface="Cambria Math" panose="02040503050406030204" pitchFamily="18" charset="0"/>
                                  </a:rPr>
                                  <m:t>− </m:t>
                                </m:r>
                                <m:r>
                                  <a:rPr lang="en-US" i="1" smtClean="0">
                                    <a:latin typeface="Cambria Math" panose="02040503050406030204" pitchFamily="18" charset="0"/>
                                  </a:rPr>
                                  <m:t>𝑏</m:t>
                                </m:r>
                              </m:e>
                            </m:d>
                            <m:sSup>
                              <m:sSupPr>
                                <m:ctrlPr>
                                  <a:rPr lang="en-US" i="1" smtClean="0">
                                    <a:latin typeface="Cambria Math" panose="02040503050406030204" pitchFamily="18" charset="0"/>
                                  </a:rPr>
                                </m:ctrlPr>
                              </m:sSupPr>
                              <m:e>
                                <m:r>
                                  <a:rPr lang="en-US" i="1" smtClean="0">
                                    <a:latin typeface="Cambria Math" panose="02040503050406030204" pitchFamily="18" charset="0"/>
                                  </a:rPr>
                                  <m:t>𝑦</m:t>
                                </m:r>
                              </m:e>
                              <m:sup>
                                <m:r>
                                  <a:rPr lang="tr-TR" b="0" i="1" smtClean="0">
                                    <a:latin typeface="Cambria Math" panose="02040503050406030204" pitchFamily="18" charset="0"/>
                                  </a:rPr>
                                  <m:t>𝑖</m:t>
                                </m:r>
                              </m:sup>
                            </m:sSup>
                          </m:e>
                        </m:d>
                      </m:e>
                    </m:nary>
                  </m:oMath>
                </a14:m>
                <a:r>
                  <a:rPr lang="en-US" dirty="0"/>
                  <a:t> , and						(6)</a:t>
                </a:r>
              </a:p>
              <a:p>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tr-TR" b="0" i="1" smtClean="0">
                            <a:latin typeface="Cambria Math" panose="02040503050406030204" pitchFamily="18" charset="0"/>
                          </a:rPr>
                          <m:t>𝑠𝑞𝑢𝑎𝑟𝑒𝑑</m:t>
                        </m:r>
                        <m:r>
                          <a:rPr lang="tr-TR" b="0" i="1" smtClean="0">
                            <a:latin typeface="Cambria Math" panose="02040503050406030204" pitchFamily="18" charset="0"/>
                          </a:rPr>
                          <m:t> </m:t>
                        </m:r>
                        <m:r>
                          <a:rPr lang="en-US" i="1">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en-US" i="1">
                            <a:latin typeface="Cambria Math" panose="02040503050406030204" pitchFamily="18" charset="0"/>
                          </a:rPr>
                          <m:t>𝑛</m:t>
                        </m:r>
                      </m:sup>
                      <m:e>
                        <m:sSup>
                          <m:sSupPr>
                            <m:ctrlPr>
                              <a:rPr lang="tr-TR"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𝑚𝑎𝑥</m:t>
                                </m:r>
                                <m:d>
                                  <m:dPr>
                                    <m:ctrlPr>
                                      <a:rPr lang="en-US" i="1">
                                        <a:latin typeface="Cambria Math" panose="02040503050406030204" pitchFamily="18" charset="0"/>
                                      </a:rPr>
                                    </m:ctrlPr>
                                  </m:dPr>
                                  <m:e>
                                    <m:r>
                                      <a:rPr lang="en-US" i="1">
                                        <a:latin typeface="Cambria Math" panose="02040503050406030204" pitchFamily="18" charset="0"/>
                                      </a:rPr>
                                      <m:t>0, 1 −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e>
                                </m:d>
                              </m:e>
                            </m:d>
                          </m:e>
                          <m:sup>
                            <m:r>
                              <a:rPr lang="tr-TR" i="1" smtClean="0">
                                <a:latin typeface="Cambria Math" panose="02040503050406030204" pitchFamily="18" charset="0"/>
                              </a:rPr>
                              <m:t>2</m:t>
                            </m:r>
                          </m:sup>
                        </m:sSup>
                      </m:e>
                    </m:nary>
                  </m:oMath>
                </a14:m>
                <a:r>
                  <a:rPr lang="en-US" dirty="0"/>
                  <a:t> .					(7)</a:t>
                </a:r>
              </a:p>
              <a:p>
                <a:endParaRPr lang="en-US" dirty="0"/>
              </a:p>
              <a:p>
                <a:endParaRPr lang="en-US" dirty="0"/>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2369" y="1168399"/>
                <a:ext cx="11522706" cy="5312865"/>
              </a:xfrm>
              <a:prstGeom prst="rect">
                <a:avLst/>
              </a:prstGeom>
              <a:blipFill>
                <a:blip r:embed="rId3"/>
                <a:stretch>
                  <a:fillRect l="-440" t="-716"/>
                </a:stretch>
              </a:blipFill>
            </p:spPr>
            <p:txBody>
              <a:bodyPr/>
              <a:lstStyle/>
              <a:p>
                <a:r>
                  <a:rPr lang="en-TR">
                    <a:noFill/>
                  </a:rPr>
                  <a:t> </a:t>
                </a:r>
              </a:p>
            </p:txBody>
          </p:sp>
        </mc:Fallback>
      </mc:AlternateContent>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25</a:t>
            </a:fld>
            <a:endParaRPr lang="en-US"/>
          </a:p>
        </p:txBody>
      </p:sp>
      <p:pic>
        <p:nvPicPr>
          <p:cNvPr id="4" name="Picture 3">
            <a:extLst>
              <a:ext uri="{FF2B5EF4-FFF2-40B4-BE49-F238E27FC236}">
                <a16:creationId xmlns:a16="http://schemas.microsoft.com/office/drawing/2014/main" id="{4156E46C-6AA8-084F-A2AD-652068D840EF}"/>
              </a:ext>
            </a:extLst>
          </p:cNvPr>
          <p:cNvPicPr>
            <a:picLocks noChangeAspect="1"/>
          </p:cNvPicPr>
          <p:nvPr/>
        </p:nvPicPr>
        <p:blipFill>
          <a:blip r:embed="rId4"/>
          <a:stretch>
            <a:fillRect/>
          </a:stretch>
        </p:blipFill>
        <p:spPr>
          <a:xfrm>
            <a:off x="8737474" y="1168399"/>
            <a:ext cx="2962157" cy="2877961"/>
          </a:xfrm>
          <a:prstGeom prst="rect">
            <a:avLst/>
          </a:prstGeom>
        </p:spPr>
      </p:pic>
    </p:spTree>
    <p:extLst>
      <p:ext uri="{BB962C8B-B14F-4D97-AF65-F5344CB8AC3E}">
        <p14:creationId xmlns:p14="http://schemas.microsoft.com/office/powerpoint/2010/main" val="3739451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26</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5092" y="1363133"/>
                <a:ext cx="11639725" cy="4142031"/>
              </a:xfrm>
              <a:prstGeom prst="rect">
                <a:avLst/>
              </a:prstGeom>
              <a:noFill/>
            </p:spPr>
            <p:txBody>
              <a:bodyPr wrap="none" rtlCol="0">
                <a:spAutoFit/>
              </a:bodyPr>
              <a:lstStyle/>
              <a:p>
                <a:pPr marL="285750" indent="-285750">
                  <a:buFont typeface="Arial" panose="020B0604020202020204" pitchFamily="34" charset="0"/>
                  <a:buChar char="•"/>
                </a:pPr>
                <a:r>
                  <a:rPr lang="en-US" dirty="0"/>
                  <a:t>Two optimization problems can be constructed as </a:t>
                </a:r>
                <a:r>
                  <a:rPr lang="en-US" b="1" dirty="0"/>
                  <a:t>primal</a:t>
                </a:r>
                <a:r>
                  <a:rPr lang="en-US" dirty="0"/>
                  <a:t> and </a:t>
                </a:r>
                <a:r>
                  <a:rPr lang="en-US" b="1" dirty="0"/>
                  <a:t>dual</a:t>
                </a:r>
                <a:r>
                  <a:rPr lang="en-US" dirty="0"/>
                  <a:t> such that:</a:t>
                </a:r>
              </a:p>
              <a:p>
                <a:pPr marL="285750" indent="-285750">
                  <a:buFont typeface="Arial" panose="020B0604020202020204" pitchFamily="34" charset="0"/>
                  <a:buChar char="•"/>
                </a:pPr>
                <a:endParaRPr lang="en-US" dirty="0"/>
              </a:p>
              <a:p>
                <a:pPr marL="285750" indent="-285750">
                  <a:buFontTx/>
                  <a:buChar char="-"/>
                </a:pPr>
                <a:r>
                  <a:rPr lang="en-US" dirty="0"/>
                  <a:t>Primal: 	</a:t>
                </a:r>
                <a14:m>
                  <m:oMath xmlns:m="http://schemas.openxmlformats.org/officeDocument/2006/math">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min</m:t>
                            </m:r>
                          </m:e>
                          <m:lim>
                            <m:r>
                              <a:rPr lang="tr-TR" b="0" i="1" dirty="0" smtClean="0">
                                <a:latin typeface="Cambria Math" panose="02040503050406030204" pitchFamily="18" charset="0"/>
                              </a:rPr>
                              <m:t>𝑤</m:t>
                            </m:r>
                          </m:lim>
                        </m:limLow>
                      </m:fName>
                      <m:e>
                        <m:r>
                          <a:rPr lang="tr-TR" b="0" i="1" dirty="0" smtClean="0">
                            <a:latin typeface="Cambria Math" panose="02040503050406030204" pitchFamily="18" charset="0"/>
                          </a:rPr>
                          <m:t>ℓ</m:t>
                        </m:r>
                        <m:d>
                          <m:dPr>
                            <m:ctrlPr>
                              <a:rPr lang="tr-TR" b="0" i="1" dirty="0" smtClean="0">
                                <a:latin typeface="Cambria Math" panose="02040503050406030204" pitchFamily="18" charset="0"/>
                              </a:rPr>
                            </m:ctrlPr>
                          </m:dPr>
                          <m:e>
                            <m:r>
                              <a:rPr lang="tr-TR" b="1" i="1" dirty="0" smtClean="0">
                                <a:latin typeface="Cambria Math" panose="02040503050406030204" pitchFamily="18" charset="0"/>
                              </a:rPr>
                              <m:t>𝒘</m:t>
                            </m:r>
                          </m:e>
                        </m:d>
                        <m:r>
                          <a:rPr lang="tr-TR" b="0" i="1" dirty="0" smtClean="0">
                            <a:latin typeface="Cambria Math" panose="02040503050406030204" pitchFamily="18" charset="0"/>
                          </a:rPr>
                          <m:t>= </m:t>
                        </m:r>
                      </m:e>
                    </m:func>
                  </m:oMath>
                </a14:m>
                <a:r>
                  <a:rPr lang="en-US" dirty="0"/>
                  <a:t> </a:t>
                </a:r>
                <a14:m>
                  <m:oMath xmlns:m="http://schemas.openxmlformats.org/officeDocument/2006/math">
                    <m:func>
                      <m:funcPr>
                        <m:ctrlPr>
                          <a:rPr lang="en-US" i="1" dirty="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min</m:t>
                            </m:r>
                          </m:e>
                          <m:lim>
                            <m:r>
                              <a:rPr lang="tr-TR" i="1" dirty="0">
                                <a:latin typeface="Cambria Math" panose="02040503050406030204" pitchFamily="18" charset="0"/>
                              </a:rPr>
                              <m:t>𝑤</m:t>
                            </m:r>
                          </m:lim>
                        </m:limLow>
                      </m:fName>
                      <m:e>
                        <m:f>
                          <m:fPr>
                            <m:ctrlPr>
                              <a:rPr lang="tr-TR" i="1" dirty="0" smtClean="0">
                                <a:latin typeface="Cambria Math" panose="02040503050406030204" pitchFamily="18" charset="0"/>
                              </a:rPr>
                            </m:ctrlPr>
                          </m:fPr>
                          <m:num>
                            <m:sSubSup>
                              <m:sSubSupPr>
                                <m:ctrlPr>
                                  <a:rPr lang="tr-TR" i="1" dirty="0" smtClean="0">
                                    <a:latin typeface="Cambria Math" panose="02040503050406030204" pitchFamily="18" charset="0"/>
                                  </a:rPr>
                                </m:ctrlPr>
                              </m:sSubSupPr>
                              <m:e>
                                <m:d>
                                  <m:dPr>
                                    <m:begChr m:val="‖"/>
                                    <m:endChr m:val="‖"/>
                                    <m:ctrlPr>
                                      <a:rPr lang="tr-TR" i="1" dirty="0">
                                        <a:latin typeface="Cambria Math" panose="02040503050406030204" pitchFamily="18" charset="0"/>
                                      </a:rPr>
                                    </m:ctrlPr>
                                  </m:dPr>
                                  <m:e>
                                    <m:r>
                                      <a:rPr lang="tr-TR" b="1" i="1" dirty="0">
                                        <a:latin typeface="Cambria Math" panose="02040503050406030204" pitchFamily="18" charset="0"/>
                                      </a:rPr>
                                      <m:t>𝒘</m:t>
                                    </m:r>
                                  </m:e>
                                </m:d>
                              </m:e>
                              <m:sub>
                                <m:r>
                                  <a:rPr lang="tr-TR" b="0" i="1" dirty="0" smtClean="0">
                                    <a:latin typeface="Cambria Math" panose="02040503050406030204" pitchFamily="18" charset="0"/>
                                  </a:rPr>
                                  <m:t>2</m:t>
                                </m:r>
                              </m:sub>
                              <m:sup>
                                <m:r>
                                  <a:rPr lang="tr-TR" b="0" i="1" dirty="0" smtClean="0">
                                    <a:latin typeface="Cambria Math" panose="02040503050406030204" pitchFamily="18" charset="0"/>
                                  </a:rPr>
                                  <m:t>2</m:t>
                                </m:r>
                              </m:sup>
                            </m:sSubSup>
                          </m:num>
                          <m:den>
                            <m:r>
                              <a:rPr lang="tr-TR" b="0" i="1" dirty="0" smtClean="0">
                                <a:latin typeface="Cambria Math" panose="02040503050406030204" pitchFamily="18" charset="0"/>
                              </a:rPr>
                              <m:t>2</m:t>
                            </m:r>
                          </m:den>
                        </m:f>
                        <m:r>
                          <a:rPr lang="tr-TR" i="1" dirty="0">
                            <a:latin typeface="Cambria Math" panose="02040503050406030204" pitchFamily="18" charset="0"/>
                          </a:rPr>
                          <m:t> </m:t>
                        </m:r>
                      </m:e>
                    </m:func>
                    <m:r>
                      <a:rPr lang="tr-TR" b="0" i="1" dirty="0" smtClean="0">
                        <a:latin typeface="Cambria Math" panose="02040503050406030204" pitchFamily="18" charset="0"/>
                      </a:rPr>
                      <m:t> </m:t>
                    </m:r>
                    <m:r>
                      <a:rPr lang="tr-TR" b="0" i="1" dirty="0" smtClean="0">
                        <a:latin typeface="Cambria Math" panose="02040503050406030204" pitchFamily="18" charset="0"/>
                      </a:rPr>
                      <m:t>𝑐𝑜𝑛𝑠𝑡𝑎𝑖𝑛𝑒𝑑</m:t>
                    </m:r>
                    <m:r>
                      <a:rPr lang="tr-TR" b="0" i="1" dirty="0" smtClean="0">
                        <a:latin typeface="Cambria Math" panose="02040503050406030204" pitchFamily="18" charset="0"/>
                      </a:rPr>
                      <m:t> </m:t>
                    </m:r>
                    <m:r>
                      <a:rPr lang="tr-TR" b="0" i="1" dirty="0" smtClean="0">
                        <a:latin typeface="Cambria Math" panose="02040503050406030204" pitchFamily="18" charset="0"/>
                      </a:rPr>
                      <m:t>𝑏𝑦</m:t>
                    </m:r>
                    <m:r>
                      <a:rPr lang="tr-TR" b="0" i="1" dirty="0" smtClean="0">
                        <a:latin typeface="Cambria Math" panose="02040503050406030204" pitchFamily="18" charset="0"/>
                      </a:rPr>
                      <m:t>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r>
                      <a:rPr lang="tr-TR" b="0" i="0" smtClean="0">
                        <a:latin typeface="Cambria Math" panose="02040503050406030204" pitchFamily="18" charset="0"/>
                      </a:rPr>
                      <m:t>−1</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1, …, </m:t>
                        </m:r>
                        <m:r>
                          <a:rPr lang="tr-TR" b="0" i="1" smtClean="0">
                            <a:latin typeface="Cambria Math" panose="02040503050406030204" pitchFamily="18" charset="0"/>
                            <a:ea typeface="Cambria Math" panose="02040503050406030204" pitchFamily="18" charset="0"/>
                          </a:rPr>
                          <m:t>𝑛</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𝑎𝑛𝑑</m:t>
                    </m:r>
                  </m:oMath>
                </a14:m>
                <a:r>
                  <a:rPr lang="tr-TR" b="0" dirty="0">
                    <a:ea typeface="Cambria Math" panose="02040503050406030204" pitchFamily="18" charset="0"/>
                  </a:rPr>
                  <a:t>				(8)</a:t>
                </a:r>
              </a:p>
              <a:p>
                <a:pPr marL="285750" indent="-285750">
                  <a:buFontTx/>
                  <a:buChar char="-"/>
                </a:pPr>
                <a:endParaRPr lang="tr-TR" b="0" dirty="0">
                  <a:ea typeface="Cambria Math" panose="02040503050406030204" pitchFamily="18" charset="0"/>
                </a:endParaRPr>
              </a:p>
              <a:p>
                <a:pPr marL="285750" indent="-285750">
                  <a:buFontTx/>
                  <a:buChar char="-"/>
                </a:pPr>
                <a:r>
                  <a:rPr lang="en-US" dirty="0"/>
                  <a:t>Dual:	        </a:t>
                </a:r>
                <a14:m>
                  <m:oMath xmlns:m="http://schemas.openxmlformats.org/officeDocument/2006/math">
                    <m:func>
                      <m:funcPr>
                        <m:ctrlPr>
                          <a:rPr lang="en-US" i="1" dirty="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tr-TR" b="0" i="0" dirty="0" smtClean="0">
                                <a:latin typeface="Cambria Math" panose="02040503050406030204" pitchFamily="18" charset="0"/>
                              </a:rPr>
                              <m:t>max</m:t>
                            </m:r>
                          </m:e>
                          <m:lim>
                            <m:r>
                              <a:rPr lang="tr-TR" b="0" i="1" dirty="0" smtClean="0">
                                <a:latin typeface="Cambria Math" panose="02040503050406030204" pitchFamily="18" charset="0"/>
                              </a:rPr>
                              <m:t>𝛼</m:t>
                            </m:r>
                          </m:lim>
                        </m:limLow>
                      </m:fName>
                      <m:e>
                        <m:r>
                          <a:rPr lang="tr-TR" i="1" dirty="0" smtClean="0">
                            <a:latin typeface="Cambria Math" panose="02040503050406030204" pitchFamily="18" charset="0"/>
                            <a:ea typeface="Cambria Math" panose="02040503050406030204" pitchFamily="18" charset="0"/>
                          </a:rPr>
                          <m:t>ℒ</m:t>
                        </m:r>
                        <m:d>
                          <m:dPr>
                            <m:ctrlPr>
                              <a:rPr lang="tr-TR" i="1" dirty="0" smtClean="0">
                                <a:latin typeface="Cambria Math" panose="02040503050406030204" pitchFamily="18" charset="0"/>
                              </a:rPr>
                            </m:ctrlPr>
                          </m:dPr>
                          <m:e>
                            <m:r>
                              <a:rPr lang="tr-TR" i="1" dirty="0">
                                <a:latin typeface="Cambria Math" panose="02040503050406030204" pitchFamily="18" charset="0"/>
                              </a:rPr>
                              <m:t>𝛼</m:t>
                            </m:r>
                          </m:e>
                        </m:d>
                        <m:r>
                          <a:rPr lang="tr-TR" i="1" dirty="0">
                            <a:latin typeface="Cambria Math" panose="02040503050406030204" pitchFamily="18" charset="0"/>
                          </a:rPr>
                          <m:t>= </m:t>
                        </m:r>
                      </m:e>
                    </m:func>
                    <m:func>
                      <m:funcPr>
                        <m:ctrlPr>
                          <a:rPr lang="tr-TR" i="1" dirty="0" smtClean="0">
                            <a:latin typeface="Cambria Math" panose="02040503050406030204" pitchFamily="18" charset="0"/>
                          </a:rPr>
                        </m:ctrlPr>
                      </m:funcPr>
                      <m:fName>
                        <m:limLow>
                          <m:limLowPr>
                            <m:ctrlPr>
                              <a:rPr lang="tr-TR" i="1" dirty="0" smtClean="0">
                                <a:latin typeface="Cambria Math" panose="02040503050406030204" pitchFamily="18" charset="0"/>
                              </a:rPr>
                            </m:ctrlPr>
                          </m:limLowPr>
                          <m:e>
                            <m:r>
                              <m:rPr>
                                <m:sty m:val="p"/>
                              </m:rPr>
                              <a:rPr lang="tr-TR" i="0" dirty="0" smtClean="0">
                                <a:latin typeface="Cambria Math" panose="02040503050406030204" pitchFamily="18" charset="0"/>
                              </a:rPr>
                              <m:t>max</m:t>
                            </m:r>
                          </m:e>
                          <m:lim>
                            <m:r>
                              <a:rPr lang="tr-TR" i="1" dirty="0">
                                <a:latin typeface="Cambria Math" panose="02040503050406030204" pitchFamily="18" charset="0"/>
                              </a:rPr>
                              <m:t>𝛼</m:t>
                            </m:r>
                            <m:r>
                              <a:rPr lang="tr-TR" b="0" i="1" dirty="0" smtClean="0">
                                <a:latin typeface="Cambria Math" panose="02040503050406030204" pitchFamily="18" charset="0"/>
                              </a:rPr>
                              <m:t> </m:t>
                            </m:r>
                          </m:lim>
                        </m:limLow>
                      </m:fName>
                      <m:e>
                        <m:nary>
                          <m:naryPr>
                            <m:chr m:val="∑"/>
                            <m:ctrlPr>
                              <a:rPr lang="tr-TR"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r>
                              <a:rPr lang="tr-TR" b="0" i="1" dirty="0" smtClean="0">
                                <a:latin typeface="Cambria Math" panose="02040503050406030204" pitchFamily="18" charset="0"/>
                              </a:rPr>
                              <m:t> −</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r>
                                  <a:rPr lang="tr-TR" b="0" i="1" dirty="0" smtClean="0">
                                    <a:latin typeface="Cambria Math" panose="02040503050406030204" pitchFamily="18" charset="0"/>
                                  </a:rPr>
                                  <m:t>2</m:t>
                                </m:r>
                              </m:den>
                            </m:f>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𝑗</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𝑗</m:t>
                                        </m:r>
                                      </m:sub>
                                    </m:sSub>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𝑖</m:t>
                                        </m:r>
                                      </m:sup>
                                    </m:sSup>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𝑗</m:t>
                                        </m:r>
                                      </m:sup>
                                    </m:sSup>
                                    <m:sSup>
                                      <m:sSupPr>
                                        <m:ctrlPr>
                                          <a:rPr lang="tr-TR" b="0" i="1" dirty="0" smtClean="0">
                                            <a:latin typeface="Cambria Math" panose="02040503050406030204" pitchFamily="18" charset="0"/>
                                          </a:rPr>
                                        </m:ctrlPr>
                                      </m:sSupPr>
                                      <m:e>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𝑖</m:t>
                                            </m:r>
                                          </m:sup>
                                        </m:sSup>
                                      </m:e>
                                      <m:sup>
                                        <m:r>
                                          <a:rPr lang="tr-TR" b="0" i="1" dirty="0" smtClean="0">
                                            <a:latin typeface="Cambria Math" panose="02040503050406030204" pitchFamily="18" charset="0"/>
                                          </a:rPr>
                                          <m:t>𝑇</m:t>
                                        </m:r>
                                      </m:sup>
                                    </m:sSup>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𝑗</m:t>
                                        </m:r>
                                      </m:sup>
                                    </m:sSup>
                                  </m:e>
                                </m:nary>
                              </m:e>
                            </m:nary>
                          </m:e>
                        </m:nary>
                        <m:r>
                          <a:rPr lang="tr-TR" i="1" dirty="0">
                            <a:latin typeface="Cambria Math" panose="02040503050406030204" pitchFamily="18" charset="0"/>
                          </a:rPr>
                          <m:t> </m:t>
                        </m:r>
                        <m:r>
                          <a:rPr lang="tr-TR" i="1" dirty="0">
                            <a:latin typeface="Cambria Math" panose="02040503050406030204" pitchFamily="18" charset="0"/>
                          </a:rPr>
                          <m:t>𝑐𝑜𝑛𝑠𝑡𝑟𝑎𝑖𝑛𝑒𝑑</m:t>
                        </m:r>
                        <m:r>
                          <a:rPr lang="tr-TR" i="1" dirty="0">
                            <a:latin typeface="Cambria Math" panose="02040503050406030204" pitchFamily="18" charset="0"/>
                          </a:rPr>
                          <m:t> </m:t>
                        </m:r>
                        <m:r>
                          <a:rPr lang="tr-TR" i="1" dirty="0">
                            <a:latin typeface="Cambria Math" panose="02040503050406030204" pitchFamily="18" charset="0"/>
                          </a:rPr>
                          <m:t>𝑏𝑦</m:t>
                        </m:r>
                        <m:r>
                          <a:rPr lang="tr-TR" b="0" i="1" dirty="0" smtClean="0">
                            <a:latin typeface="Cambria Math" panose="02040503050406030204" pitchFamily="18" charset="0"/>
                          </a:rPr>
                          <m:t> </m:t>
                        </m:r>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i="1" dirty="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p>
                              <m:sSupPr>
                                <m:ctrlPr>
                                  <a:rPr lang="tr-TR" i="1" dirty="0">
                                    <a:latin typeface="Cambria Math" panose="02040503050406030204" pitchFamily="18" charset="0"/>
                                  </a:rPr>
                                </m:ctrlPr>
                              </m:sSupPr>
                              <m:e>
                                <m:r>
                                  <a:rPr lang="tr-TR" i="1" dirty="0">
                                    <a:latin typeface="Cambria Math" panose="02040503050406030204" pitchFamily="18" charset="0"/>
                                  </a:rPr>
                                  <m:t>𝑦</m:t>
                                </m:r>
                              </m:e>
                              <m:sup>
                                <m:r>
                                  <a:rPr lang="tr-TR" i="1" dirty="0">
                                    <a:latin typeface="Cambria Math" panose="02040503050406030204" pitchFamily="18" charset="0"/>
                                  </a:rPr>
                                  <m:t>𝑖</m:t>
                                </m:r>
                              </m:sup>
                            </m:sSup>
                          </m:e>
                        </m:nary>
                        <m:r>
                          <a:rPr lang="tr-TR" i="1" dirty="0">
                            <a:latin typeface="Cambria Math" panose="02040503050406030204" pitchFamily="18" charset="0"/>
                          </a:rPr>
                          <m:t>= 0</m:t>
                        </m:r>
                      </m:e>
                    </m:func>
                  </m:oMath>
                </a14:m>
                <a:r>
                  <a:rPr lang="en-US" dirty="0"/>
                  <a:t> .			(9)</a:t>
                </a:r>
              </a:p>
              <a:p>
                <a:pPr marL="285750" indent="-285750">
                  <a:buFontTx/>
                  <a:buChar char="-"/>
                </a:pPr>
                <a:endParaRPr lang="en-US" dirty="0"/>
              </a:p>
              <a:p>
                <a:pPr marL="285750" indent="-285750">
                  <a:buFontTx/>
                  <a:buChar char="-"/>
                </a:pPr>
                <a:endParaRPr lang="en-US" dirty="0"/>
              </a:p>
              <a:p>
                <a:pPr marL="285750" indent="-285750">
                  <a:buFont typeface="Arial" panose="020B0604020202020204" pitchFamily="34" charset="0"/>
                  <a:buChar char="•"/>
                </a:pPr>
                <a:r>
                  <a:rPr lang="en-US" dirty="0"/>
                  <a:t>Regularization term is used together with SVM primal problem as below:</a:t>
                </a:r>
              </a:p>
              <a:p>
                <a:endParaRPr lang="en-US" dirty="0"/>
              </a:p>
              <a:p>
                <a:r>
                  <a:rPr lang="en-US" dirty="0"/>
                  <a:t>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lim>
                        </m:limLow>
                      </m:fName>
                      <m:e>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𝑅</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e>
                            </m:d>
                            <m:r>
                              <a:rPr lang="tr-TR" b="0" i="1" smtClean="0">
                                <a:latin typeface="Cambria Math" panose="02040503050406030204" pitchFamily="18" charset="0"/>
                              </a:rPr>
                              <m:t>,</m:t>
                            </m:r>
                          </m:e>
                        </m:nary>
                      </m:e>
                    </m:func>
                  </m:oMath>
                </a14:m>
                <a:r>
                  <a:rPr lang="en-US" dirty="0"/>
                  <a:t>       								(10)</a:t>
                </a:r>
              </a:p>
              <a:p>
                <a:endParaRPr lang="en-US" dirty="0"/>
              </a:p>
              <a:p>
                <a:r>
                  <a:rPr lang="en-US" dirty="0"/>
                  <a:t>where the loss function is either hinge or squared hinge function given in equation (6) and equation (7) respectively, </a:t>
                </a:r>
              </a:p>
              <a:p>
                <a:r>
                  <a:rPr lang="en-US" dirty="0"/>
                  <a:t>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5092" y="1363133"/>
                <a:ext cx="11639725" cy="4142031"/>
              </a:xfrm>
              <a:prstGeom prst="rect">
                <a:avLst/>
              </a:prstGeom>
              <a:blipFill>
                <a:blip r:embed="rId2"/>
                <a:stretch>
                  <a:fillRect l="-327" t="-612" b="-1529"/>
                </a:stretch>
              </a:blipFill>
            </p:spPr>
            <p:txBody>
              <a:bodyPr/>
              <a:lstStyle/>
              <a:p>
                <a:r>
                  <a:rPr lang="en-US">
                    <a:noFill/>
                  </a:rPr>
                  <a:t> </a:t>
                </a:r>
              </a:p>
            </p:txBody>
          </p:sp>
        </mc:Fallback>
      </mc:AlternateContent>
    </p:spTree>
    <p:extLst>
      <p:ext uri="{BB962C8B-B14F-4D97-AF65-F5344CB8AC3E}">
        <p14:creationId xmlns:p14="http://schemas.microsoft.com/office/powerpoint/2010/main" val="3241247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982996" cy="523220"/>
          </a:xfrm>
          <a:prstGeom prst="rect">
            <a:avLst/>
          </a:prstGeom>
          <a:noFill/>
        </p:spPr>
        <p:txBody>
          <a:bodyPr wrap="none" rtlCol="0">
            <a:spAutoFit/>
          </a:bodyPr>
          <a:lstStyle/>
          <a:p>
            <a:r>
              <a:rPr lang="en-US" sz="2800" b="1" dirty="0"/>
              <a:t>Logistic Regression</a:t>
            </a:r>
          </a:p>
        </p:txBody>
      </p:sp>
      <p:sp>
        <p:nvSpPr>
          <p:cNvPr id="7" name="Slide Number Placeholder 6">
            <a:extLst>
              <a:ext uri="{FF2B5EF4-FFF2-40B4-BE49-F238E27FC236}">
                <a16:creationId xmlns:a16="http://schemas.microsoft.com/office/drawing/2014/main" id="{289B7E6E-84B6-7844-8E0F-136A61725B88}"/>
              </a:ext>
            </a:extLst>
          </p:cNvPr>
          <p:cNvSpPr>
            <a:spLocks noGrp="1"/>
          </p:cNvSpPr>
          <p:nvPr>
            <p:ph type="sldNum" sz="quarter" idx="12"/>
          </p:nvPr>
        </p:nvSpPr>
        <p:spPr/>
        <p:txBody>
          <a:bodyPr/>
          <a:lstStyle/>
          <a:p>
            <a:fld id="{C5184E39-17C3-1B46-A006-9F7568AAA460}" type="slidenum">
              <a:rPr lang="en-US" smtClean="0"/>
              <a:t>27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7129A4-1566-7D4E-9AA2-53E350F73192}"/>
                  </a:ext>
                </a:extLst>
              </p:cNvPr>
              <p:cNvSpPr txBox="1"/>
              <p:nvPr/>
            </p:nvSpPr>
            <p:spPr>
              <a:xfrm>
                <a:off x="492369" y="1075267"/>
                <a:ext cx="11521831" cy="5917004"/>
              </a:xfrm>
              <a:prstGeom prst="rect">
                <a:avLst/>
              </a:prstGeom>
              <a:noFill/>
            </p:spPr>
            <p:txBody>
              <a:bodyPr wrap="square" rtlCol="0">
                <a:spAutoFit/>
              </a:bodyPr>
              <a:lstStyle/>
              <a:p>
                <a:pPr marL="285750" indent="-285750">
                  <a:buFont typeface="Arial" panose="020B0604020202020204" pitchFamily="34" charset="0"/>
                  <a:buChar char="•"/>
                </a:pPr>
                <a:r>
                  <a:rPr lang="en-US" b="1" dirty="0"/>
                  <a:t>Logistic regression</a:t>
                </a:r>
                <a:r>
                  <a:rPr lang="en-US" dirty="0"/>
                  <a:t> (</a:t>
                </a:r>
                <a:r>
                  <a:rPr lang="en-US" b="1" dirty="0"/>
                  <a:t>LR</a:t>
                </a:r>
                <a:r>
                  <a:rPr lang="en-US" dirty="0"/>
                  <a:t>) aims to solve binary classification problems by using </a:t>
                </a:r>
              </a:p>
              <a:p>
                <a:r>
                  <a:rPr lang="en-US" dirty="0"/>
                  <a:t>logistic sigmoid function. </a:t>
                </a:r>
              </a:p>
              <a:p>
                <a:endParaRPr lang="en-US" dirty="0"/>
              </a:p>
              <a:p>
                <a:r>
                  <a:rPr lang="en-US" dirty="0"/>
                  <a:t>The regression model obtained by using logistic sigmoid function is:</a:t>
                </a:r>
              </a:p>
              <a:p>
                <a:endParaRPr lang="en-US" dirty="0"/>
              </a:p>
              <a:p>
                <a:r>
                  <a:rPr lang="tr-TR" b="0" dirty="0"/>
                  <a:t>									</a:t>
                </a:r>
                <a14:m>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1" i="1" smtClean="0">
                                <a:latin typeface="Cambria Math" panose="02040503050406030204" pitchFamily="18" charset="0"/>
                              </a:rPr>
                              <m:t>𝒙</m:t>
                            </m:r>
                          </m:e>
                        </m:d>
                      </m:e>
                    </m:func>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m:t>
                            </m:r>
                            <m:sSup>
                              <m:sSupPr>
                                <m:ctrlPr>
                                  <a:rPr lang="tr-TR" b="1" i="1" smtClean="0">
                                    <a:latin typeface="Cambria Math" panose="02040503050406030204" pitchFamily="18" charset="0"/>
                                  </a:rPr>
                                </m:ctrlPr>
                              </m:sSupPr>
                              <m:e>
                                <m:r>
                                  <a:rPr lang="tr-TR" b="1" i="1" smtClean="0">
                                    <a:latin typeface="Cambria Math" panose="02040503050406030204" pitchFamily="18" charset="0"/>
                                  </a:rPr>
                                  <m:t>𝒘</m:t>
                                </m:r>
                              </m:e>
                              <m:sup>
                                <m:r>
                                  <a:rPr lang="tr-TR" b="0" i="1" smtClean="0">
                                    <a:latin typeface="Cambria Math" panose="02040503050406030204" pitchFamily="18" charset="0"/>
                                  </a:rPr>
                                  <m:t>𝑇</m:t>
                                </m:r>
                              </m:sup>
                            </m:sSup>
                            <m:r>
                              <a:rPr lang="tr-TR" b="1" i="1" smtClean="0">
                                <a:latin typeface="Cambria Math" panose="02040503050406030204" pitchFamily="18" charset="0"/>
                              </a:rPr>
                              <m:t>𝒙</m:t>
                            </m:r>
                            <m:r>
                              <a:rPr lang="tr-TR" b="0" i="1" smtClean="0">
                                <a:latin typeface="Cambria Math" panose="02040503050406030204" pitchFamily="18" charset="0"/>
                              </a:rPr>
                              <m:t>+</m:t>
                            </m:r>
                            <m:r>
                              <a:rPr lang="tr-TR" b="0" i="1" smtClean="0">
                                <a:latin typeface="Cambria Math" panose="02040503050406030204" pitchFamily="18" charset="0"/>
                              </a:rPr>
                              <m:t>𝑏</m:t>
                            </m:r>
                            <m:r>
                              <a:rPr lang="tr-TR" b="0" i="1" smtClean="0">
                                <a:latin typeface="Cambria Math" panose="02040503050406030204" pitchFamily="18" charset="0"/>
                              </a:rPr>
                              <m:t>)</m:t>
                            </m:r>
                          </m:sup>
                        </m:sSup>
                      </m:den>
                    </m:f>
                  </m:oMath>
                </a14:m>
                <a:r>
                  <a:rPr lang="en-US" dirty="0"/>
                  <a:t>  .  				(11)</a:t>
                </a:r>
                <a:endParaRPr lang="fr-FR" dirty="0"/>
              </a:p>
              <a:p>
                <a:endParaRPr lang="en-US" dirty="0"/>
              </a:p>
              <a:p>
                <a:endParaRPr lang="en-US" dirty="0"/>
              </a:p>
              <a:p>
                <a:pPr marL="285750" indent="-285750">
                  <a:buFont typeface="Arial" panose="020B0604020202020204" pitchFamily="34" charset="0"/>
                  <a:buChar char="•"/>
                </a:pPr>
                <a:r>
                  <a:rPr lang="en-US" dirty="0"/>
                  <a:t>By defining the variable </a:t>
                </a:r>
                <a14:m>
                  <m:oMath xmlns:m="http://schemas.openxmlformats.org/officeDocument/2006/math">
                    <m:r>
                      <a:rPr lang="tr-TR" b="0" i="1" smtClean="0">
                        <a:latin typeface="Cambria Math" panose="02040503050406030204" pitchFamily="18" charset="0"/>
                      </a:rPr>
                      <m:t>𝑧</m:t>
                    </m:r>
                    <m:r>
                      <a:rPr lang="tr-TR" b="0" i="1" smtClean="0">
                        <a:latin typeface="Cambria Math" panose="02040503050406030204" pitchFamily="18" charset="0"/>
                      </a:rPr>
                      <m:t>=(</m:t>
                    </m:r>
                    <m:sSup>
                      <m:sSupPr>
                        <m:ctrlPr>
                          <a:rPr lang="tr-TR" b="1" i="1">
                            <a:latin typeface="Cambria Math" panose="02040503050406030204" pitchFamily="18" charset="0"/>
                          </a:rPr>
                        </m:ctrlPr>
                      </m:sSupPr>
                      <m:e>
                        <m:r>
                          <a:rPr lang="tr-TR" b="1" i="1">
                            <a:latin typeface="Cambria Math" panose="02040503050406030204" pitchFamily="18" charset="0"/>
                          </a:rPr>
                          <m:t>𝒘</m:t>
                        </m:r>
                      </m:e>
                      <m:sup>
                        <m:r>
                          <a:rPr lang="tr-TR" i="1">
                            <a:latin typeface="Cambria Math" panose="02040503050406030204" pitchFamily="18" charset="0"/>
                          </a:rPr>
                          <m:t>𝑇</m:t>
                        </m:r>
                      </m:sup>
                    </m:sSup>
                    <m:r>
                      <a:rPr lang="tr-TR" b="1" i="1">
                        <a:latin typeface="Cambria Math" panose="02040503050406030204" pitchFamily="18" charset="0"/>
                      </a:rPr>
                      <m:t>𝒙</m:t>
                    </m:r>
                    <m:r>
                      <a:rPr lang="tr-TR" i="1">
                        <a:latin typeface="Cambria Math" panose="02040503050406030204" pitchFamily="18" charset="0"/>
                      </a:rPr>
                      <m:t>+</m:t>
                    </m:r>
                    <m:r>
                      <a:rPr lang="tr-TR" i="1">
                        <a:latin typeface="Cambria Math" panose="02040503050406030204" pitchFamily="18" charset="0"/>
                      </a:rPr>
                      <m:t>𝑏</m:t>
                    </m:r>
                    <m:r>
                      <a:rPr lang="tr-TR" i="1">
                        <a:latin typeface="Cambria Math" panose="02040503050406030204" pitchFamily="18" charset="0"/>
                      </a:rPr>
                      <m:t>)</m:t>
                    </m:r>
                  </m:oMath>
                </a14:m>
                <a:r>
                  <a:rPr lang="en-US" dirty="0"/>
                  <a:t>, the appropriate loss function is computed as:</a:t>
                </a:r>
              </a:p>
              <a:p>
                <a:pPr marL="285750" indent="-285750">
                  <a:buFont typeface="Arial" panose="020B0604020202020204" pitchFamily="34" charset="0"/>
                  <a:buChar char="•"/>
                </a:pPr>
                <a:endParaRPr lang="en-US" dirty="0"/>
              </a:p>
              <a:p>
                <a:r>
                  <a:rPr lang="tr-TR" b="0" dirty="0"/>
                  <a:t> 							</a:t>
                </a:r>
                <a14:m>
                  <m:oMath xmlns:m="http://schemas.openxmlformats.org/officeDocument/2006/math">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𝑦</m:t>
                    </m:r>
                    <m:r>
                      <a:rPr lang="tr-TR" b="0" i="1" smtClean="0">
                        <a:latin typeface="Cambria Math" panose="02040503050406030204" pitchFamily="18" charset="0"/>
                      </a:rPr>
                      <m:t> </m:t>
                    </m:r>
                    <m:r>
                      <a:rPr lang="tr-TR" b="0" i="1" smtClean="0">
                        <a:latin typeface="Cambria Math" panose="02040503050406030204" pitchFamily="18" charset="0"/>
                      </a:rPr>
                      <m:t>𝑙𝑛</m:t>
                    </m:r>
                    <m:d>
                      <m:dPr>
                        <m:ctrlPr>
                          <a:rPr lang="tr-TR" b="0" i="1" smtClean="0">
                            <a:latin typeface="Cambria Math" panose="02040503050406030204" pitchFamily="18" charset="0"/>
                          </a:rPr>
                        </m:ctrlPr>
                      </m:dPr>
                      <m:e>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func>
                      </m:e>
                    </m:d>
                    <m:r>
                      <a:rPr lang="tr-TR" b="0" i="1" smtClean="0">
                        <a:latin typeface="Cambria Math" panose="02040503050406030204" pitchFamily="18" charset="0"/>
                      </a:rPr>
                      <m:t>+</m:t>
                    </m:r>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𝑦</m:t>
                        </m:r>
                      </m:e>
                    </m:d>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ln</m:t>
                        </m:r>
                      </m:fName>
                      <m:e>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𝑃𝑟</m:t>
                            </m:r>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d>
                      </m:e>
                    </m:func>
                    <m:r>
                      <a:rPr lang="tr-TR" b="0" i="1" smtClean="0">
                        <a:latin typeface="Cambria Math" panose="02040503050406030204" pitchFamily="18" charset="0"/>
                      </a:rPr>
                      <m:t>.</m:t>
                    </m:r>
                  </m:oMath>
                </a14:m>
                <a:r>
                  <a:rPr lang="en-US" dirty="0"/>
                  <a:t>	 				(12)</a:t>
                </a:r>
              </a:p>
              <a:p>
                <a:endParaRPr lang="en-US" dirty="0"/>
              </a:p>
              <a:p>
                <a:pPr marL="285750" indent="-285750">
                  <a:buFont typeface="Arial" panose="020B0604020202020204" pitchFamily="34" charset="0"/>
                  <a:buChar char="•"/>
                </a:pPr>
                <a:r>
                  <a:rPr lang="en-US" dirty="0"/>
                  <a:t>Regularization term is used together with LR problem as below:</a:t>
                </a:r>
              </a:p>
              <a:p>
                <a:endParaRPr lang="en-US" dirty="0"/>
              </a:p>
              <a:p>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lim>
                        </m:limLow>
                      </m:fName>
                      <m:e>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tr-TR" i="1">
                                <a:latin typeface="Cambria Math" panose="02040503050406030204" pitchFamily="18" charset="0"/>
                              </a:rPr>
                              <m:t>𝑛</m:t>
                            </m:r>
                          </m:sup>
                          <m:e>
                            <m:r>
                              <a:rPr lang="tr-TR" i="1">
                                <a:latin typeface="Cambria Math" panose="02040503050406030204" pitchFamily="18" charset="0"/>
                              </a:rPr>
                              <m:t>𝑙𝑜𝑠𝑠</m:t>
                            </m:r>
                            <m:d>
                              <m:dPr>
                                <m:ctrlPr>
                                  <a:rPr lang="tr-TR" i="1">
                                    <a:latin typeface="Cambria Math" panose="02040503050406030204" pitchFamily="18" charset="0"/>
                                  </a:rPr>
                                </m:ctrlPr>
                              </m:dPr>
                              <m:e>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e>
                            </m:d>
                            <m:r>
                              <a:rPr lang="tr-TR" i="1">
                                <a:latin typeface="Cambria Math" panose="02040503050406030204" pitchFamily="18" charset="0"/>
                              </a:rPr>
                              <m:t>+</m:t>
                            </m:r>
                            <m:r>
                              <a:rPr lang="tr-TR" i="1">
                                <a:latin typeface="Cambria Math" panose="02040503050406030204" pitchFamily="18" charset="0"/>
                              </a:rPr>
                              <m:t>𝜆</m:t>
                            </m:r>
                            <m:r>
                              <a:rPr lang="tr-TR" i="1">
                                <a:latin typeface="Cambria Math" panose="02040503050406030204" pitchFamily="18" charset="0"/>
                              </a:rPr>
                              <m:t>𝑅</m:t>
                            </m:r>
                            <m:d>
                              <m:dPr>
                                <m:ctrlPr>
                                  <a:rPr lang="tr-TR" i="1">
                                    <a:latin typeface="Cambria Math" panose="02040503050406030204" pitchFamily="18" charset="0"/>
                                  </a:rPr>
                                </m:ctrlPr>
                              </m:dPr>
                              <m:e>
                                <m:r>
                                  <a:rPr lang="tr-TR" b="1" i="1">
                                    <a:latin typeface="Cambria Math" panose="02040503050406030204" pitchFamily="18" charset="0"/>
                                  </a:rPr>
                                  <m:t>𝒘</m:t>
                                </m:r>
                              </m:e>
                            </m:d>
                            <m:r>
                              <a:rPr lang="tr-TR" i="1">
                                <a:latin typeface="Cambria Math" panose="02040503050406030204" pitchFamily="18" charset="0"/>
                              </a:rPr>
                              <m:t>,</m:t>
                            </m:r>
                          </m:e>
                        </m:nary>
                      </m:e>
                    </m:func>
                  </m:oMath>
                </a14:m>
                <a:r>
                  <a:rPr lang="en-US" dirty="0"/>
                  <a:t>       							(13)</a:t>
                </a:r>
              </a:p>
              <a:p>
                <a:endParaRPr lang="en-US" dirty="0"/>
              </a:p>
              <a:p>
                <a:r>
                  <a:rPr lang="en-US" dirty="0"/>
                  <a:t>where the loss function is given in equation (12), 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a:p>
                <a:endParaRPr lang="en-US" dirty="0"/>
              </a:p>
              <a:p>
                <a:endParaRPr lang="en-US" dirty="0"/>
              </a:p>
            </p:txBody>
          </p:sp>
        </mc:Choice>
        <mc:Fallback xmlns="">
          <p:sp>
            <p:nvSpPr>
              <p:cNvPr id="2" name="TextBox 1">
                <a:extLst>
                  <a:ext uri="{FF2B5EF4-FFF2-40B4-BE49-F238E27FC236}">
                    <a16:creationId xmlns:a16="http://schemas.microsoft.com/office/drawing/2014/main" id="{DB7129A4-1566-7D4E-9AA2-53E350F73192}"/>
                  </a:ext>
                </a:extLst>
              </p:cNvPr>
              <p:cNvSpPr txBox="1">
                <a:spLocks noRot="1" noChangeAspect="1" noMove="1" noResize="1" noEditPoints="1" noAdjustHandles="1" noChangeArrowheads="1" noChangeShapeType="1" noTextEdit="1"/>
              </p:cNvSpPr>
              <p:nvPr/>
            </p:nvSpPr>
            <p:spPr>
              <a:xfrm>
                <a:off x="492369" y="1075267"/>
                <a:ext cx="11521831" cy="5917004"/>
              </a:xfrm>
              <a:prstGeom prst="rect">
                <a:avLst/>
              </a:prstGeom>
              <a:blipFill>
                <a:blip r:embed="rId3"/>
                <a:stretch>
                  <a:fillRect l="-440" t="-428"/>
                </a:stretch>
              </a:blipFill>
            </p:spPr>
            <p:txBody>
              <a:bodyPr/>
              <a:lstStyle/>
              <a:p>
                <a:r>
                  <a:rPr lang="en-TR">
                    <a:noFill/>
                  </a:rPr>
                  <a:t> </a:t>
                </a:r>
              </a:p>
            </p:txBody>
          </p:sp>
        </mc:Fallback>
      </mc:AlternateContent>
      <p:pic>
        <p:nvPicPr>
          <p:cNvPr id="5" name="Picture 4">
            <a:extLst>
              <a:ext uri="{FF2B5EF4-FFF2-40B4-BE49-F238E27FC236}">
                <a16:creationId xmlns:a16="http://schemas.microsoft.com/office/drawing/2014/main" id="{132F3F4C-EC65-514E-AA99-1D354B1BEBD0}"/>
              </a:ext>
            </a:extLst>
          </p:cNvPr>
          <p:cNvPicPr>
            <a:picLocks noChangeAspect="1"/>
          </p:cNvPicPr>
          <p:nvPr/>
        </p:nvPicPr>
        <p:blipFill>
          <a:blip r:embed="rId4"/>
          <a:stretch>
            <a:fillRect/>
          </a:stretch>
        </p:blipFill>
        <p:spPr>
          <a:xfrm>
            <a:off x="8988476" y="1075267"/>
            <a:ext cx="3025724" cy="2260599"/>
          </a:xfrm>
          <a:prstGeom prst="rect">
            <a:avLst/>
          </a:prstGeom>
        </p:spPr>
      </p:pic>
    </p:spTree>
    <p:extLst>
      <p:ext uri="{BB962C8B-B14F-4D97-AF65-F5344CB8AC3E}">
        <p14:creationId xmlns:p14="http://schemas.microsoft.com/office/powerpoint/2010/main" val="1765087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114314" cy="523220"/>
          </a:xfrm>
          <a:prstGeom prst="rect">
            <a:avLst/>
          </a:prstGeom>
          <a:noFill/>
        </p:spPr>
        <p:txBody>
          <a:bodyPr wrap="none" rtlCol="0">
            <a:spAutoFit/>
          </a:bodyPr>
          <a:lstStyle/>
          <a:p>
            <a:r>
              <a:rPr lang="en-US" sz="2800" b="1" dirty="0"/>
              <a:t>K-Nearest Neighbor</a:t>
            </a:r>
          </a:p>
        </p:txBody>
      </p:sp>
      <p:sp>
        <p:nvSpPr>
          <p:cNvPr id="7" name="Slide Number Placeholder 6">
            <a:extLst>
              <a:ext uri="{FF2B5EF4-FFF2-40B4-BE49-F238E27FC236}">
                <a16:creationId xmlns:a16="http://schemas.microsoft.com/office/drawing/2014/main" id="{DE23C0E7-A253-5247-942C-E8CE17B60B5D}"/>
              </a:ext>
            </a:extLst>
          </p:cNvPr>
          <p:cNvSpPr>
            <a:spLocks noGrp="1"/>
          </p:cNvSpPr>
          <p:nvPr>
            <p:ph type="sldNum" sz="quarter" idx="12"/>
          </p:nvPr>
        </p:nvSpPr>
        <p:spPr/>
        <p:txBody>
          <a:bodyPr/>
          <a:lstStyle/>
          <a:p>
            <a:fld id="{C5184E39-17C3-1B46-A006-9F7568AAA460}" type="slidenum">
              <a:rPr lang="en-US" smtClean="0"/>
              <a:t>28</a:t>
            </a:fld>
            <a:endParaRPr lang="en-US"/>
          </a:p>
        </p:txBody>
      </p:sp>
      <p:sp>
        <p:nvSpPr>
          <p:cNvPr id="2" name="TextBox 1">
            <a:extLst>
              <a:ext uri="{FF2B5EF4-FFF2-40B4-BE49-F238E27FC236}">
                <a16:creationId xmlns:a16="http://schemas.microsoft.com/office/drawing/2014/main" id="{FC426944-4C03-9642-8433-BFC9E9D0A02D}"/>
              </a:ext>
            </a:extLst>
          </p:cNvPr>
          <p:cNvSpPr txBox="1"/>
          <p:nvPr/>
        </p:nvSpPr>
        <p:spPr>
          <a:xfrm>
            <a:off x="492369" y="1041399"/>
            <a:ext cx="11654106"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t>K-Nearest Neighbor </a:t>
            </a:r>
            <a:r>
              <a:rPr lang="en-US" dirty="0"/>
              <a:t>(</a:t>
            </a:r>
            <a:r>
              <a:rPr lang="en-US" b="1" dirty="0"/>
              <a:t>KNN</a:t>
            </a:r>
            <a:r>
              <a:rPr lang="en-US" dirty="0"/>
              <a:t>) algorithm aims to label the target sample by placing it into the model hyper-plane and</a:t>
            </a:r>
          </a:p>
          <a:p>
            <a:r>
              <a:rPr lang="en-US" dirty="0"/>
              <a:t>then using the labels of its neighbors in this hyper-plane. Here, there are two major challenges such that finding the </a:t>
            </a:r>
          </a:p>
          <a:p>
            <a:r>
              <a:rPr lang="en-US" dirty="0"/>
              <a:t>neighbors of target sample over all data and deciding the label of it.</a:t>
            </a:r>
          </a:p>
          <a:p>
            <a:endParaRPr lang="en-US" dirty="0"/>
          </a:p>
          <a:p>
            <a:pPr marL="285750" indent="-285750">
              <a:buFont typeface="Arial" panose="020B0604020202020204" pitchFamily="34" charset="0"/>
              <a:buChar char="•"/>
            </a:pPr>
            <a:r>
              <a:rPr lang="en-US" dirty="0"/>
              <a:t>The neighbors are found by comparing the distances of other samples to the target sample. The number of neighbors</a:t>
            </a:r>
          </a:p>
          <a:p>
            <a:r>
              <a:rPr lang="en-US" dirty="0"/>
              <a:t>that will be used is chosen by the researcher. Euclidean, Manhattan and Chebyshev distance functions are most commons.</a:t>
            </a:r>
          </a:p>
          <a:p>
            <a:endParaRPr lang="en-US" dirty="0"/>
          </a:p>
          <a:p>
            <a:pPr marL="285750" indent="-285750">
              <a:buFont typeface="Arial" panose="020B0604020202020204" pitchFamily="34" charset="0"/>
              <a:buChar char="•"/>
            </a:pPr>
            <a:r>
              <a:rPr lang="en-US" dirty="0"/>
              <a:t>After finding the neighbors, the label of the target sample is decided by either majority voting or weighted majority </a:t>
            </a:r>
          </a:p>
          <a:p>
            <a:r>
              <a:rPr lang="en-US" dirty="0"/>
              <a:t>voting. The difference between two is that, the contributions of all neighbors are equal on majority voting, while the closest neighbor has higher contribution on weighted majority voting.</a:t>
            </a:r>
          </a:p>
        </p:txBody>
      </p:sp>
      <p:pic>
        <p:nvPicPr>
          <p:cNvPr id="5" name="Picture 4">
            <a:extLst>
              <a:ext uri="{FF2B5EF4-FFF2-40B4-BE49-F238E27FC236}">
                <a16:creationId xmlns:a16="http://schemas.microsoft.com/office/drawing/2014/main" id="{9ABDA54F-2068-C74C-8051-AA5BC768B987}"/>
              </a:ext>
              <a:ext uri="{C183D7F6-B498-43B3-948B-1728B52AA6E4}">
                <adec:decorative xmlns:adec="http://schemas.microsoft.com/office/drawing/2017/decorative" val="0"/>
              </a:ext>
            </a:extLst>
          </p:cNvPr>
          <p:cNvPicPr>
            <a:picLocks noChangeAspect="1"/>
          </p:cNvPicPr>
          <p:nvPr/>
        </p:nvPicPr>
        <p:blipFill rotWithShape="1">
          <a:blip r:embed="rId3"/>
          <a:srcRect l="13181"/>
          <a:stretch/>
        </p:blipFill>
        <p:spPr>
          <a:xfrm>
            <a:off x="4181231" y="3903721"/>
            <a:ext cx="3829538" cy="2738817"/>
          </a:xfrm>
          <a:prstGeom prst="rect">
            <a:avLst/>
          </a:prstGeom>
        </p:spPr>
      </p:pic>
    </p:spTree>
    <p:extLst>
      <p:ext uri="{BB962C8B-B14F-4D97-AF65-F5344CB8AC3E}">
        <p14:creationId xmlns:p14="http://schemas.microsoft.com/office/powerpoint/2010/main" val="293154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2</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2929322841"/>
              </p:ext>
            </p:extLst>
          </p:nvPr>
        </p:nvGraphicFramePr>
        <p:xfrm>
          <a:off x="459652" y="1031966"/>
          <a:ext cx="5810030" cy="1828800"/>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747058">
                <a:tc>
                  <a:txBody>
                    <a:bodyPr/>
                    <a:lstStyle/>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dirty="0">
                          <a:solidFill>
                            <a:schemeClr val="tx1"/>
                          </a:solidFill>
                        </a:rPr>
                        <a:t>Purpose of Thesis</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Literature Review</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b="1"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Chest X-Ray</a:t>
                      </a:r>
                    </a:p>
                  </a:txBody>
                  <a:tcPr>
                    <a:noFill/>
                  </a:tcPr>
                </a:tc>
                <a:extLst>
                  <a:ext uri="{0D108BD9-81ED-4DB2-BD59-A6C34878D82A}">
                    <a16:rowId xmlns:a16="http://schemas.microsoft.com/office/drawing/2014/main" val="2449963779"/>
                  </a:ext>
                </a:extLst>
              </a:tr>
              <a:tr h="257071">
                <a:tc>
                  <a:txBody>
                    <a:bodyPr/>
                    <a:lstStyle/>
                    <a:p>
                      <a:endParaRPr lang="en-US" b="1" dirty="0">
                        <a:solidFill>
                          <a:schemeClr val="tx1"/>
                        </a:solidFill>
                      </a:endParaRPr>
                    </a:p>
                  </a:txBody>
                  <a:tcPr>
                    <a:noFill/>
                  </a:tcPr>
                </a:tc>
                <a:extLst>
                  <a:ext uri="{0D108BD9-81ED-4DB2-BD59-A6C34878D82A}">
                    <a16:rowId xmlns:a16="http://schemas.microsoft.com/office/drawing/2014/main" val="251720952"/>
                  </a:ext>
                </a:extLst>
              </a:tr>
            </a:tbl>
          </a:graphicData>
        </a:graphic>
      </p:graphicFrame>
    </p:spTree>
    <p:extLst>
      <p:ext uri="{BB962C8B-B14F-4D97-AF65-F5344CB8AC3E}">
        <p14:creationId xmlns:p14="http://schemas.microsoft.com/office/powerpoint/2010/main" val="3137598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29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194" y="1229127"/>
                <a:ext cx="11699806" cy="3260893"/>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linear discriminant analysis </a:t>
                </a:r>
                <a:r>
                  <a:rPr lang="en-US" dirty="0"/>
                  <a:t>(</a:t>
                </a:r>
                <a:r>
                  <a:rPr lang="en-US" b="1" dirty="0"/>
                  <a:t>LDA</a:t>
                </a:r>
                <a:r>
                  <a:rPr lang="en-US" dirty="0"/>
                  <a:t>) is a supervised learning algorithm that uses a monotonically increasing</a:t>
                </a:r>
              </a:p>
              <a:p>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 </a:t>
                </a:r>
              </a:p>
              <a:p>
                <a:endParaRPr lang="en-US" dirty="0"/>
              </a:p>
              <a:p>
                <a:pPr marL="285750" indent="-285750">
                  <a:buFont typeface="Arial" panose="020B0604020202020204" pitchFamily="34" charset="0"/>
                  <a:buChar char="•"/>
                </a:pPr>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 with </a:t>
                </a:r>
              </a:p>
              <a:p>
                <a:r>
                  <a:rPr lang="en-US" dirty="0"/>
                  <a:t>mean </a:t>
                </a:r>
                <a14:m>
                  <m:oMath xmlns:m="http://schemas.openxmlformats.org/officeDocument/2006/math">
                    <m:sSub>
                      <m:sSubPr>
                        <m:ctrlPr>
                          <a:rPr lang="tr-TR" b="1" i="1" dirty="0" smtClean="0">
                            <a:latin typeface="Cambria Math" panose="02040503050406030204" pitchFamily="18" charset="0"/>
                          </a:rPr>
                        </m:ctrlPr>
                      </m:sSubPr>
                      <m:e>
                        <m:r>
                          <a:rPr lang="en-US" b="1" i="1" dirty="0" smtClean="0">
                            <a:latin typeface="Cambria Math" panose="02040503050406030204" pitchFamily="18" charset="0"/>
                          </a:rPr>
                          <m:t>𝝁</m:t>
                        </m:r>
                      </m:e>
                      <m:sub>
                        <m:r>
                          <a:rPr lang="tr-TR" b="1" i="1" dirty="0" smtClean="0">
                            <a:latin typeface="Cambria Math" panose="02040503050406030204" pitchFamily="18" charset="0"/>
                          </a:rPr>
                          <m:t>𝒊</m:t>
                        </m:r>
                      </m:sub>
                    </m:sSub>
                  </m:oMath>
                </a14:m>
                <a:r>
                  <a:rPr lang="en-US" dirty="0"/>
                  <a:t> and variance </a:t>
                </a:r>
                <a14:m>
                  <m:oMath xmlns:m="http://schemas.openxmlformats.org/officeDocument/2006/math">
                    <m:sSub>
                      <m:sSubPr>
                        <m:ctrlPr>
                          <a:rPr lang="en-US" b="1" i="1" dirty="0" smtClean="0">
                            <a:latin typeface="Cambria Math" panose="02040503050406030204" pitchFamily="18" charset="0"/>
                          </a:rPr>
                        </m:ctrlPr>
                      </m:sSubPr>
                      <m:e>
                        <m:r>
                          <a:rPr lang="en-US" b="1" i="0" dirty="0" smtClean="0">
                            <a:latin typeface="Cambria Math" panose="02040503050406030204" pitchFamily="18" charset="0"/>
                          </a:rPr>
                          <m:t>𝚺</m:t>
                        </m:r>
                      </m:e>
                      <m:sub>
                        <m:r>
                          <a:rPr lang="en-US" b="1" i="1" dirty="0" err="1" smtClean="0">
                            <a:latin typeface="Cambria Math" panose="02040503050406030204" pitchFamily="18" charset="0"/>
                          </a:rPr>
                          <m:t>𝒊</m:t>
                        </m:r>
                      </m:sub>
                    </m:sSub>
                  </m:oMath>
                </a14:m>
                <a:r>
                  <a:rPr lang="en-US" dirty="0"/>
                  <a:t> describing class-specific covariance matrix, which is generally considered as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𝝈</m:t>
                        </m:r>
                      </m:e>
                      <m:sup>
                        <m:r>
                          <a:rPr lang="en-US" i="1" dirty="0" smtClean="0">
                            <a:latin typeface="Cambria Math" panose="02040503050406030204" pitchFamily="18" charset="0"/>
                          </a:rPr>
                          <m:t>2</m:t>
                        </m:r>
                      </m:sup>
                    </m:sSup>
                    <m:r>
                      <a:rPr lang="tr-TR" b="0" i="1" dirty="0" smtClean="0">
                        <a:latin typeface="Cambria Math" panose="02040503050406030204" pitchFamily="18" charset="0"/>
                      </a:rPr>
                      <m:t>𝐼</m:t>
                    </m:r>
                  </m:oMath>
                </a14:m>
                <a:r>
                  <a:rPr lang="en-US" dirty="0"/>
                  <a:t>, the discriminant </a:t>
                </a:r>
              </a:p>
              <a:p>
                <a:r>
                  <a:rPr lang="en-US" dirty="0"/>
                  <a:t>function can be obtained as:</a:t>
                </a:r>
              </a:p>
              <a:p>
                <a:endParaRPr lang="en-US" dirty="0"/>
              </a:p>
              <a:p>
                <a:r>
                  <a:rPr lang="en-TR" dirty="0"/>
                  <a:t>							</a:t>
                </a:r>
                <a14:m>
                  <m:oMath xmlns:m="http://schemas.openxmlformats.org/officeDocument/2006/math">
                    <m:sSub>
                      <m:sSubPr>
                        <m:ctrlPr>
                          <a:rPr lang="en-TR"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d>
                      <m:dPr>
                        <m:ctrlPr>
                          <a:rPr lang="en-TR"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TR" i="1">
                            <a:latin typeface="Cambria Math" panose="02040503050406030204" pitchFamily="18" charset="0"/>
                          </a:rPr>
                        </m:ctrlPr>
                      </m:sSupPr>
                      <m:e>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e>
                      <m:sup>
                        <m:r>
                          <a:rPr lang="en-US" i="1">
                            <a:latin typeface="Cambria Math" panose="02040503050406030204" pitchFamily="18" charset="0"/>
                          </a:rPr>
                          <m:t>𝑇</m:t>
                        </m:r>
                      </m:sup>
                    </m:sSup>
                    <m:sSubSup>
                      <m:sSubSupPr>
                        <m:ctrlPr>
                          <a:rPr lang="en-TR" b="1" i="1">
                            <a:latin typeface="Cambria Math" panose="02040503050406030204" pitchFamily="18" charset="0"/>
                          </a:rPr>
                        </m:ctrlPr>
                      </m:sSubSupPr>
                      <m:e>
                        <m:r>
                          <a:rPr lang="en-US" b="1" i="1">
                            <a:latin typeface="Cambria Math" panose="02040503050406030204" pitchFamily="18" charset="0"/>
                          </a:rPr>
                          <m:t>𝜮</m:t>
                        </m:r>
                      </m:e>
                      <m:sub>
                        <m:r>
                          <a:rPr lang="en-US" b="1" i="1">
                            <a:latin typeface="Cambria Math" panose="02040503050406030204" pitchFamily="18" charset="0"/>
                          </a:rPr>
                          <m:t>𝒊</m:t>
                        </m:r>
                      </m:sub>
                      <m:sup>
                        <m:r>
                          <a:rPr lang="en-US" b="0" i="1">
                            <a:latin typeface="Cambria Math" panose="02040503050406030204" pitchFamily="18" charset="0"/>
                          </a:rPr>
                          <m:t>−1</m:t>
                        </m:r>
                      </m:sup>
                    </m:sSubSup>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begChr m:val="|"/>
                            <m:endChr m:val="|"/>
                            <m:ctrlPr>
                              <a:rPr lang="en-TR" i="1">
                                <a:latin typeface="Cambria Math" panose="02040503050406030204" pitchFamily="18" charset="0"/>
                              </a:rPr>
                            </m:ctrlPr>
                          </m:dPr>
                          <m:e>
                            <m:sSub>
                              <m:sSubPr>
                                <m:ctrlPr>
                                  <a:rPr lang="en-TR" b="1" i="1">
                                    <a:latin typeface="Cambria Math" panose="02040503050406030204" pitchFamily="18" charset="0"/>
                                  </a:rPr>
                                </m:ctrlPr>
                              </m:sSubPr>
                              <m:e>
                                <m:r>
                                  <a:rPr lang="en-US" b="1" i="1">
                                    <a:latin typeface="Cambria Math" panose="02040503050406030204" pitchFamily="18" charset="0"/>
                                  </a:rPr>
                                  <m:t>𝜮</m:t>
                                </m:r>
                              </m:e>
                              <m:sub>
                                <m:r>
                                  <a:rPr lang="en-US" b="1" i="1">
                                    <a:latin typeface="Cambria Math" panose="02040503050406030204" pitchFamily="18" charset="0"/>
                                  </a:rPr>
                                  <m:t>𝒊</m:t>
                                </m:r>
                              </m:sub>
                            </m:sSub>
                          </m:e>
                        </m:d>
                      </m:e>
                    </m:func>
                    <m:r>
                      <a:rPr lang="en-US" i="1">
                        <a:latin typeface="Cambria Math" panose="02040503050406030204" pitchFamily="18" charset="0"/>
                      </a:rPr>
                      <m:t>+</m:t>
                    </m:r>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oMath>
                </a14:m>
                <a:r>
                  <a:rPr lang="en-US" dirty="0"/>
                  <a:t>. 				        (14)</a:t>
                </a:r>
              </a:p>
              <a:p>
                <a:endParaRPr lang="en-US" dirty="0"/>
              </a:p>
              <a:p>
                <a:pPr marL="285750" indent="-285750">
                  <a:buFont typeface="Arial" panose="020B0604020202020204" pitchFamily="34" charset="0"/>
                  <a:buChar char="•"/>
                </a:pPr>
                <a:r>
                  <a:rPr lang="en-US" dirty="0"/>
                  <a:t>The regularization is provided by modifying covariance matrix as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m:rPr>
                        <m:sty m:val="p"/>
                      </m:rPr>
                      <a:rPr lang="en-US">
                        <a:latin typeface="Cambria Math" panose="02040503050406030204" pitchFamily="18" charset="0"/>
                      </a:rPr>
                      <m:t>λ</m:t>
                    </m:r>
                    <m:r>
                      <a:rPr lang="en-US" b="1" i="1">
                        <a:latin typeface="Cambria Math" panose="02040503050406030204" pitchFamily="18" charset="0"/>
                      </a:rPr>
                      <m:t>𝚺</m:t>
                    </m:r>
                    <m:r>
                      <a:rPr lang="en-US" i="1">
                        <a:latin typeface="Cambria Math" panose="02040503050406030204" pitchFamily="18" charset="0"/>
                      </a:rPr>
                      <m:t>+</m:t>
                    </m:r>
                    <m:r>
                      <a:rPr lang="en-US" i="1">
                        <a:latin typeface="Cambria Math" panose="02040503050406030204" pitchFamily="18" charset="0"/>
                      </a:rPr>
                      <m:t>𝐼</m:t>
                    </m:r>
                  </m:oMath>
                </a14:m>
                <a:r>
                  <a:rPr lang="en-TR" dirty="0"/>
                  <a:t> or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a:rPr lang="en-US" b="1" i="1">
                        <a:latin typeface="Cambria Math" panose="02040503050406030204" pitchFamily="18" charset="0"/>
                      </a:rPr>
                      <m:t>𝚺</m:t>
                    </m:r>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𝐼</m:t>
                    </m:r>
                  </m:oMath>
                </a14:m>
                <a:r>
                  <a:rPr lang="en-TR" dirty="0"/>
                  <a:t>, and then inserting into the </a:t>
                </a:r>
              </a:p>
              <a:p>
                <a:r>
                  <a:rPr lang="en-TR" dirty="0"/>
                  <a:t>discriminant function. </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194" y="1229127"/>
                <a:ext cx="11699806" cy="3260893"/>
              </a:xfrm>
              <a:prstGeom prst="rect">
                <a:avLst/>
              </a:prstGeom>
              <a:blipFill>
                <a:blip r:embed="rId2"/>
                <a:stretch>
                  <a:fillRect l="-433" t="-775" b="-1938"/>
                </a:stretch>
              </a:blipFill>
            </p:spPr>
            <p:txBody>
              <a:bodyPr/>
              <a:lstStyle/>
              <a:p>
                <a:r>
                  <a:rPr lang="en-TR">
                    <a:noFill/>
                  </a:rPr>
                  <a:t> </a:t>
                </a:r>
              </a:p>
            </p:txBody>
          </p:sp>
        </mc:Fallback>
      </mc:AlternateContent>
    </p:spTree>
    <p:extLst>
      <p:ext uri="{BB962C8B-B14F-4D97-AF65-F5344CB8AC3E}">
        <p14:creationId xmlns:p14="http://schemas.microsoft.com/office/powerpoint/2010/main" val="1171496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30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369" y="1262926"/>
                <a:ext cx="7632128" cy="4055149"/>
              </a:xfrm>
              <a:prstGeom prst="rect">
                <a:avLst/>
              </a:prstGeom>
              <a:noFill/>
            </p:spPr>
            <p:txBody>
              <a:bodyPr wrap="square" rtlCol="0">
                <a:spAutoFit/>
              </a:bodyPr>
              <a:lstStyle/>
              <a:p>
                <a:pPr marL="285750" indent="-285750">
                  <a:buFont typeface="Arial" panose="020B0604020202020204" pitchFamily="34" charset="0"/>
                  <a:buChar char="•"/>
                </a:pPr>
                <a:r>
                  <a:rPr lang="en-US" dirty="0"/>
                  <a:t>If all features have different means, but the same covariance matrix for </a:t>
                </a:r>
              </a:p>
              <a:p>
                <a:r>
                  <a:rPr lang="en-US" dirty="0"/>
                  <a:t>mathematical convenience,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𝝈</m:t>
                        </m:r>
                      </m:e>
                      <m:sup>
                        <m:r>
                          <a:rPr lang="en-US" i="1" dirty="0">
                            <a:latin typeface="Cambria Math" panose="02040503050406030204" pitchFamily="18" charset="0"/>
                          </a:rPr>
                          <m:t>2</m:t>
                        </m:r>
                      </m:sup>
                    </m:sSup>
                    <m:r>
                      <a:rPr lang="tr-TR" i="1" dirty="0">
                        <a:latin typeface="Cambria Math" panose="02040503050406030204" pitchFamily="18" charset="0"/>
                      </a:rPr>
                      <m:t>𝐼</m:t>
                    </m:r>
                  </m:oMath>
                </a14:m>
                <a:r>
                  <a:rPr lang="en-US" dirty="0"/>
                  <a:t>, the discriminant function is simplified to:</a:t>
                </a:r>
              </a:p>
              <a:p>
                <a:endParaRPr lang="en-US" dirty="0"/>
              </a:p>
              <a:p>
                <a:r>
                  <a:rPr lang="tr-TR" b="0" dirty="0"/>
                  <a: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𝑖</m:t>
                        </m:r>
                      </m:sub>
                    </m:sSub>
                    <m:r>
                      <a:rPr lang="tr-TR" b="1" i="1" smtClean="0">
                        <a:latin typeface="Cambria Math" panose="02040503050406030204" pitchFamily="18" charset="0"/>
                      </a:rPr>
                      <m:t> </m:t>
                    </m:r>
                    <m:d>
                      <m:dPr>
                        <m:ctrlPr>
                          <a:rPr lang="tr-TR" b="1" i="1" smtClean="0">
                            <a:latin typeface="Cambria Math" panose="02040503050406030204" pitchFamily="18" charset="0"/>
                          </a:rPr>
                        </m:ctrlPr>
                      </m:dPr>
                      <m:e>
                        <m:r>
                          <a:rPr lang="tr-TR" b="1" i="1">
                            <a:latin typeface="Cambria Math" panose="02040503050406030204" pitchFamily="18" charset="0"/>
                          </a:rPr>
                          <m:t>𝒙</m:t>
                        </m:r>
                      </m:e>
                    </m:d>
                    <m:r>
                      <a:rPr lang="tr-TR" b="1" i="1" smtClean="0">
                        <a:latin typeface="Cambria Math" panose="02040503050406030204" pitchFamily="18" charset="0"/>
                      </a:rPr>
                      <m:t>= </m:t>
                    </m:r>
                    <m:f>
                      <m:fPr>
                        <m:ctrlPr>
                          <a:rPr lang="en-TR" i="1">
                            <a:latin typeface="Cambria Math" panose="02040503050406030204" pitchFamily="18" charset="0"/>
                          </a:rPr>
                        </m:ctrlPr>
                      </m:fPr>
                      <m:num>
                        <m:sSubSup>
                          <m:sSubSupPr>
                            <m:ctrlPr>
                              <a:rPr lang="en-TR" b="1" i="1">
                                <a:latin typeface="Cambria Math" panose="02040503050406030204" pitchFamily="18" charset="0"/>
                              </a:rPr>
                            </m:ctrlPr>
                          </m:sSubSupPr>
                          <m:e>
                            <m:r>
                              <a:rPr lang="en-US" b="1" i="1">
                                <a:latin typeface="Cambria Math" panose="02040503050406030204" pitchFamily="18" charset="0"/>
                              </a:rPr>
                              <m:t>𝝁</m:t>
                            </m:r>
                          </m:e>
                          <m:sub>
                            <m:r>
                              <a:rPr lang="en-US" b="1" i="1">
                                <a:latin typeface="Cambria Math" panose="02040503050406030204" pitchFamily="18" charset="0"/>
                              </a:rPr>
                              <m:t>𝒊</m:t>
                            </m:r>
                          </m:sub>
                          <m:sup>
                            <m:r>
                              <a:rPr lang="en-US" b="0" i="1">
                                <a:latin typeface="Cambria Math" panose="02040503050406030204" pitchFamily="18" charset="0"/>
                              </a:rPr>
                              <m:t>𝑇</m:t>
                            </m:r>
                          </m:sup>
                        </m:sSubSup>
                      </m:num>
                      <m:den>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r>
                          <a:rPr lang="en-US" i="1">
                            <a:latin typeface="Cambria Math" panose="02040503050406030204" pitchFamily="18" charset="0"/>
                          </a:rPr>
                          <m:t>−</m:t>
                        </m:r>
                        <m:f>
                          <m:fPr>
                            <m:ctrlPr>
                              <a:rPr lang="en-TR" i="1">
                                <a:latin typeface="Cambria Math" panose="02040503050406030204" pitchFamily="18" charset="0"/>
                              </a:rPr>
                            </m:ctrlPr>
                          </m:fPr>
                          <m:num>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b>
                              <m:sSubPr>
                                <m:ctrlPr>
                                  <a:rPr lang="en-TR" i="1">
                                    <a:latin typeface="Cambria Math" panose="02040503050406030204" pitchFamily="18" charset="0"/>
                                  </a:rPr>
                                </m:ctrlPr>
                              </m:sSubPr>
                              <m:e>
                                <m:r>
                                  <a:rPr lang="en-US" b="1" i="1">
                                    <a:latin typeface="Cambria Math" panose="02040503050406030204" pitchFamily="18" charset="0"/>
                                  </a:rPr>
                                  <m:t>𝛍</m:t>
                                </m:r>
                              </m:e>
                              <m:sub>
                                <m:r>
                                  <a:rPr lang="en-US" i="1">
                                    <a:latin typeface="Cambria Math" panose="02040503050406030204" pitchFamily="18" charset="0"/>
                                  </a:rPr>
                                  <m:t>𝑖</m:t>
                                </m:r>
                              </m:sub>
                            </m:sSub>
                          </m:num>
                          <m:den>
                            <m:r>
                              <a:rPr lang="en-US" i="1">
                                <a:latin typeface="Cambria Math" panose="02040503050406030204" pitchFamily="18" charset="0"/>
                              </a:rPr>
                              <m:t>2</m:t>
                            </m:r>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e>
                    </m:d>
                  </m:oMath>
                </a14:m>
                <a:r>
                  <a:rPr lang="en-TR" dirty="0"/>
                  <a:t>.				(15)</a:t>
                </a:r>
              </a:p>
              <a:p>
                <a:endParaRPr lang="en-TR" dirty="0"/>
              </a:p>
              <a:p>
                <a:endParaRPr lang="en-TR" dirty="0"/>
              </a:p>
              <a:p>
                <a:endParaRPr lang="en-TR" dirty="0"/>
              </a:p>
              <a:p>
                <a:endParaRPr lang="en-US" dirty="0"/>
              </a:p>
              <a:p>
                <a:pPr marL="285750" indent="-285750">
                  <a:buFont typeface="Arial" panose="020B0604020202020204" pitchFamily="34" charset="0"/>
                  <a:buChar char="•"/>
                </a:pPr>
                <a:r>
                  <a:rPr lang="en-US" dirty="0"/>
                  <a:t>If covariance matrices are all arbitrary, but equal across classes,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r>
                      <a:rPr lang="en-US" b="1" dirty="0">
                        <a:latin typeface="Cambria Math" panose="02040503050406030204" pitchFamily="18" charset="0"/>
                      </a:rPr>
                      <m:t>𝚺</m:t>
                    </m:r>
                  </m:oMath>
                </a14:m>
                <a:r>
                  <a:rPr lang="en-TR" dirty="0"/>
                  <a:t>, </a:t>
                </a:r>
                <a:r>
                  <a:rPr lang="en-US" dirty="0"/>
                  <a:t>the discriminant function is simplified to:</a:t>
                </a:r>
              </a:p>
              <a:p>
                <a:pPr marL="285750" indent="-285750">
                  <a:buFont typeface="Arial" panose="020B0604020202020204" pitchFamily="34" charset="0"/>
                  <a:buChar char="•"/>
                </a:pPr>
                <a:endParaRPr lang="en-US" dirty="0"/>
              </a:p>
              <a:p>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𝑔</m:t>
                        </m:r>
                      </m:e>
                      <m:sub>
                        <m:r>
                          <a:rPr lang="tr-TR" i="1">
                            <a:latin typeface="Cambria Math" panose="02040503050406030204" pitchFamily="18" charset="0"/>
                          </a:rPr>
                          <m:t>𝑖</m:t>
                        </m:r>
                      </m:sub>
                    </m:sSub>
                    <m:r>
                      <a:rPr lang="tr-TR" b="1" i="1">
                        <a:latin typeface="Cambria Math" panose="02040503050406030204" pitchFamily="18" charset="0"/>
                      </a:rPr>
                      <m:t> </m:t>
                    </m:r>
                    <m:d>
                      <m:dPr>
                        <m:ctrlPr>
                          <a:rPr lang="tr-TR" b="1" i="1">
                            <a:latin typeface="Cambria Math" panose="02040503050406030204" pitchFamily="18" charset="0"/>
                          </a:rPr>
                        </m:ctrlPr>
                      </m:dPr>
                      <m:e>
                        <m:r>
                          <a:rPr lang="tr-TR" b="1" i="1">
                            <a:latin typeface="Cambria Math" panose="02040503050406030204" pitchFamily="18" charset="0"/>
                          </a:rPr>
                          <m:t>𝒙</m:t>
                        </m:r>
                      </m:e>
                    </m:d>
                    <m:r>
                      <a:rPr lang="tr-TR" b="1" i="1">
                        <a:latin typeface="Cambria Math" panose="02040503050406030204" pitchFamily="18" charset="0"/>
                      </a:rPr>
                      <m:t>=</m:t>
                    </m:r>
                    <m:d>
                      <m:dPr>
                        <m:ctrlPr>
                          <a:rPr lang="en-TR" i="1" smtClean="0">
                            <a:latin typeface="Cambria Math" panose="02040503050406030204" pitchFamily="18" charset="0"/>
                          </a:rPr>
                        </m:ctrlPr>
                      </m:dPr>
                      <m:e>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𝚺</m:t>
                            </m:r>
                          </m:e>
                          <m:sup>
                            <m:r>
                              <a:rPr lang="en-US" i="1">
                                <a:latin typeface="Cambria Math" panose="02040503050406030204" pitchFamily="18" charset="0"/>
                              </a:rPr>
                              <m:t>−1</m:t>
                            </m:r>
                          </m:sup>
                        </m:sSup>
                      </m:e>
                    </m:d>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a:rPr lang="en-US" b="0" i="1">
                                <a:latin typeface="Cambria Math" panose="02040503050406030204" pitchFamily="18" charset="0"/>
                              </a:rPr>
                              <m:t>𝑙𝑛</m:t>
                            </m:r>
                          </m:fName>
                          <m:e>
                            <m:d>
                              <m:dPr>
                                <m:ctrlPr>
                                  <a:rPr lang="en-TR" i="1">
                                    <a:latin typeface="Cambria Math" panose="02040503050406030204" pitchFamily="18" charset="0"/>
                                  </a:rPr>
                                </m:ctrlPr>
                              </m:dPr>
                              <m:e>
                                <m:r>
                                  <a:rPr lang="en-US" b="0"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𝑖</m:t>
                                        </m:r>
                                      </m:sub>
                                    </m:sSub>
                                  </m:e>
                                </m:d>
                              </m:e>
                            </m:d>
                          </m:e>
                        </m:func>
                        <m:r>
                          <a:rPr lang="en-US" b="0" i="1">
                            <a:latin typeface="Cambria Math" panose="02040503050406030204" pitchFamily="18" charset="0"/>
                          </a:rPr>
                          <m:t>−</m:t>
                        </m:r>
                        <m:f>
                          <m:fPr>
                            <m:ctrlPr>
                              <a:rPr lang="en-TR"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2</m:t>
                            </m:r>
                          </m:den>
                        </m:f>
                        <m:sSubSup>
                          <m:sSubSupPr>
                            <m:ctrlPr>
                              <a:rPr lang="en-TR" i="1">
                                <a:latin typeface="Cambria Math" panose="02040503050406030204" pitchFamily="18" charset="0"/>
                              </a:rPr>
                            </m:ctrlPr>
                          </m:sSubSupPr>
                          <m:e>
                            <m:r>
                              <a:rPr lang="en-US" b="1" i="1">
                                <a:latin typeface="Cambria Math" panose="02040503050406030204" pitchFamily="18" charset="0"/>
                              </a:rPr>
                              <m:t>𝝁</m:t>
                            </m:r>
                          </m:e>
                          <m:sub>
                            <m:r>
                              <a:rPr lang="en-US" b="0" i="1">
                                <a:latin typeface="Cambria Math" panose="02040503050406030204" pitchFamily="18" charset="0"/>
                              </a:rPr>
                              <m:t>𝑖</m:t>
                            </m:r>
                          </m:sub>
                          <m:sup>
                            <m:r>
                              <a:rPr lang="en-US" b="0"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𝜮</m:t>
                            </m:r>
                          </m:e>
                          <m:sup>
                            <m:r>
                              <a:rPr lang="en-US" b="0" i="1">
                                <a:latin typeface="Cambria Math" panose="02040503050406030204" pitchFamily="18" charset="0"/>
                              </a:rPr>
                              <m:t>−1</m:t>
                            </m:r>
                          </m:sup>
                        </m:sSup>
                        <m:sSub>
                          <m:sSubPr>
                            <m:ctrlPr>
                              <a:rPr lang="en-TR" i="1">
                                <a:latin typeface="Cambria Math" panose="02040503050406030204" pitchFamily="18" charset="0"/>
                              </a:rPr>
                            </m:ctrlPr>
                          </m:sSubPr>
                          <m:e>
                            <m:r>
                              <a:rPr lang="en-US" b="1" i="1">
                                <a:latin typeface="Cambria Math" panose="02040503050406030204" pitchFamily="18" charset="0"/>
                              </a:rPr>
                              <m:t>𝝁</m:t>
                            </m:r>
                          </m:e>
                          <m:sub>
                            <m:r>
                              <a:rPr lang="en-US" b="0" i="1">
                                <a:latin typeface="Cambria Math" panose="02040503050406030204" pitchFamily="18" charset="0"/>
                              </a:rPr>
                              <m:t>𝑖</m:t>
                            </m:r>
                          </m:sub>
                        </m:sSub>
                      </m:e>
                    </m:d>
                  </m:oMath>
                </a14:m>
                <a:r>
                  <a:rPr lang="en-TR" dirty="0"/>
                  <a:t>.	(16)</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369" y="1262926"/>
                <a:ext cx="7632128" cy="4055149"/>
              </a:xfrm>
              <a:prstGeom prst="rect">
                <a:avLst/>
              </a:prstGeom>
              <a:blipFill>
                <a:blip r:embed="rId2"/>
                <a:stretch>
                  <a:fillRect l="-664" t="-625"/>
                </a:stretch>
              </a:blipFill>
            </p:spPr>
            <p:txBody>
              <a:bodyPr/>
              <a:lstStyle/>
              <a:p>
                <a:r>
                  <a:rPr lang="en-US">
                    <a:noFill/>
                  </a:rPr>
                  <a:t> </a:t>
                </a:r>
              </a:p>
            </p:txBody>
          </p:sp>
        </mc:Fallback>
      </mc:AlternateContent>
      <p:pic>
        <p:nvPicPr>
          <p:cNvPr id="1025" name="Picture 1" descr="page84image59411504">
            <a:extLst>
              <a:ext uri="{FF2B5EF4-FFF2-40B4-BE49-F238E27FC236}">
                <a16:creationId xmlns:a16="http://schemas.microsoft.com/office/drawing/2014/main" id="{6488879E-8238-574F-8F52-C100DF431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4497" y="921204"/>
            <a:ext cx="4007597" cy="5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560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021"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31</a:t>
            </a:fld>
            <a:endParaRPr lang="en-US"/>
          </a:p>
        </p:txBody>
      </p:sp>
      <p:sp>
        <p:nvSpPr>
          <p:cNvPr id="4" name="TextBox 3">
            <a:extLst>
              <a:ext uri="{FF2B5EF4-FFF2-40B4-BE49-F238E27FC236}">
                <a16:creationId xmlns:a16="http://schemas.microsoft.com/office/drawing/2014/main" id="{9CB39938-9841-8940-97C4-5646D18ACB1E}"/>
              </a:ext>
            </a:extLst>
          </p:cNvPr>
          <p:cNvSpPr txBox="1"/>
          <p:nvPr/>
        </p:nvSpPr>
        <p:spPr>
          <a:xfrm>
            <a:off x="492369" y="1152988"/>
            <a:ext cx="11699631" cy="3693319"/>
          </a:xfrm>
          <a:prstGeom prst="rect">
            <a:avLst/>
          </a:prstGeom>
          <a:noFill/>
        </p:spPr>
        <p:txBody>
          <a:bodyPr wrap="square" rtlCol="0">
            <a:spAutoFit/>
          </a:bodyPr>
          <a:lstStyle/>
          <a:p>
            <a:pPr marL="342900" indent="-342900">
              <a:buFont typeface="+mj-lt"/>
              <a:buAutoNum type="arabicPeriod"/>
            </a:pPr>
            <a:r>
              <a:rPr lang="en-US" b="1" dirty="0"/>
              <a:t>Dataset and Data Augmentation</a:t>
            </a:r>
          </a:p>
          <a:p>
            <a:pPr marL="342900" indent="-342900">
              <a:buFont typeface="+mj-lt"/>
              <a:buAutoNum type="arabicPeriod"/>
            </a:pPr>
            <a:endParaRPr lang="en-US" b="1" dirty="0"/>
          </a:p>
          <a:p>
            <a:pPr marL="342900" indent="-342900">
              <a:buFont typeface="+mj-lt"/>
              <a:buAutoNum type="arabicPeriod"/>
            </a:pPr>
            <a:r>
              <a:rPr lang="en-US" b="1" dirty="0"/>
              <a:t>Training and Testing on CNN Models</a:t>
            </a:r>
          </a:p>
          <a:p>
            <a:pPr marL="342900" indent="-342900">
              <a:buFont typeface="+mj-lt"/>
              <a:buAutoNum type="arabicPeriod"/>
            </a:pPr>
            <a:endParaRPr lang="en-US" b="1" dirty="0"/>
          </a:p>
          <a:p>
            <a:pPr marL="342900" indent="-342900">
              <a:buFont typeface="+mj-lt"/>
              <a:buAutoNum type="arabicPeriod"/>
            </a:pPr>
            <a:r>
              <a:rPr lang="en-US" b="1" dirty="0"/>
              <a:t>Deep Feature Extraction and Forming the Feature Matrices</a:t>
            </a:r>
          </a:p>
          <a:p>
            <a:pPr marL="342900" indent="-342900">
              <a:buFont typeface="+mj-lt"/>
              <a:buAutoNum type="arabicPeriod"/>
            </a:pPr>
            <a:endParaRPr lang="en-US" b="1" dirty="0"/>
          </a:p>
          <a:p>
            <a:pPr marL="342900" indent="-342900">
              <a:buFont typeface="+mj-lt"/>
              <a:buAutoNum type="arabicPeriod"/>
            </a:pPr>
            <a:r>
              <a:rPr lang="en-US" b="1" dirty="0"/>
              <a:t>Data Pre-Processing</a:t>
            </a:r>
          </a:p>
          <a:p>
            <a:pPr marL="342900" indent="-342900">
              <a:buFont typeface="+mj-lt"/>
              <a:buAutoNum type="arabicPeriod"/>
            </a:pPr>
            <a:endParaRPr lang="en-US" b="1" dirty="0"/>
          </a:p>
          <a:p>
            <a:pPr marL="342900" indent="-342900">
              <a:buFont typeface="+mj-lt"/>
              <a:buAutoNum type="arabicPeriod"/>
            </a:pPr>
            <a:r>
              <a:rPr lang="en-US" b="1" dirty="0"/>
              <a:t>Hyper-Parameter Tuning</a:t>
            </a:r>
          </a:p>
          <a:p>
            <a:pPr marL="342900" indent="-342900">
              <a:buFont typeface="+mj-lt"/>
              <a:buAutoNum type="arabicPeriod"/>
            </a:pPr>
            <a:endParaRPr lang="en-US" b="1" dirty="0"/>
          </a:p>
          <a:p>
            <a:pPr marL="342900" indent="-342900">
              <a:buFont typeface="+mj-lt"/>
              <a:buAutoNum type="arabicPeriod"/>
            </a:pPr>
            <a:r>
              <a:rPr lang="en-US" b="1" dirty="0"/>
              <a:t>Training and Testing on ML Models</a:t>
            </a:r>
          </a:p>
          <a:p>
            <a:pPr marL="342900" indent="-342900">
              <a:buFont typeface="+mj-lt"/>
              <a:buAutoNum type="arabicPeriod"/>
            </a:pPr>
            <a:endParaRPr lang="en-US" b="1" dirty="0"/>
          </a:p>
          <a:p>
            <a:pPr marL="342900" indent="-342900">
              <a:buFont typeface="+mj-lt"/>
              <a:buAutoNum type="arabicPeriod"/>
            </a:pPr>
            <a:r>
              <a:rPr lang="en-US" b="1" dirty="0"/>
              <a:t>Source Code</a:t>
            </a:r>
          </a:p>
        </p:txBody>
      </p:sp>
    </p:spTree>
    <p:extLst>
      <p:ext uri="{BB962C8B-B14F-4D97-AF65-F5344CB8AC3E}">
        <p14:creationId xmlns:p14="http://schemas.microsoft.com/office/powerpoint/2010/main" val="3314374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149"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E933C2-3091-5C4F-AF11-A69ADD134818}"/>
                  </a:ext>
                </a:extLst>
              </p:cNvPr>
              <p:cNvSpPr txBox="1"/>
              <p:nvPr/>
            </p:nvSpPr>
            <p:spPr>
              <a:xfrm>
                <a:off x="492369" y="1088571"/>
                <a:ext cx="11699631" cy="4845814"/>
              </a:xfrm>
              <a:prstGeom prst="rect">
                <a:avLst/>
              </a:prstGeom>
              <a:noFill/>
            </p:spPr>
            <p:txBody>
              <a:bodyPr wrap="square" rtlCol="0">
                <a:spAutoFit/>
              </a:bodyPr>
              <a:lstStyle/>
              <a:p>
                <a:pPr marL="342900" indent="-342900">
                  <a:buAutoNum type="arabicPeriod"/>
                </a:pPr>
                <a:r>
                  <a:rPr lang="en-US" b="1" dirty="0"/>
                  <a:t>Clean</a:t>
                </a:r>
                <a:r>
                  <a:rPr lang="en-US" dirty="0"/>
                  <a:t> the data source and construct the dataset, then divide it into train and test sets containing two classes,</a:t>
                </a:r>
              </a:p>
              <a:p>
                <a:pPr marL="342900" indent="-342900">
                  <a:buAutoNum type="arabicPeriod"/>
                </a:pPr>
                <a:endParaRPr lang="en-US" dirty="0"/>
              </a:p>
              <a:p>
                <a:pPr marL="342900" indent="-342900">
                  <a:buFontTx/>
                  <a:buAutoNum type="arabicPeriod"/>
                </a:pPr>
                <a:r>
                  <a:rPr lang="en-US" b="1" dirty="0"/>
                  <a:t>Do</a:t>
                </a:r>
                <a:r>
                  <a:rPr lang="en-US" dirty="0"/>
                  <a:t> </a:t>
                </a:r>
                <a:r>
                  <a:rPr lang="en-US" b="1" dirty="0"/>
                  <a:t>CNN experiments</a:t>
                </a:r>
                <a:r>
                  <a:rPr lang="en-US" dirty="0"/>
                  <a:t> on different pre-trained with different optimizers, save the results and model weights to distinct files, then extract the deep features of images, name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𝑿</m:t>
                        </m:r>
                      </m:e>
                      <m:sub>
                        <m:r>
                          <a:rPr lang="tr-TR" b="1" i="1">
                            <a:latin typeface="Cambria Math" panose="02040503050406030204" pitchFamily="18" charset="0"/>
                          </a:rPr>
                          <m:t>𝒄𝒏𝒏</m:t>
                        </m:r>
                      </m:sub>
                    </m:sSub>
                  </m:oMath>
                </a14:m>
                <a:r>
                  <a:rPr lang="en-US" dirty="0"/>
                  <a:t>, by using the weight files of models with the best performance,</a:t>
                </a:r>
              </a:p>
              <a:p>
                <a:pPr marL="342900" indent="-342900">
                  <a:buFontTx/>
                  <a:buAutoNum type="arabicPeriod"/>
                </a:pPr>
                <a:endParaRPr lang="en-US" dirty="0"/>
              </a:p>
              <a:p>
                <a:pPr marL="342900" indent="-342900">
                  <a:buFontTx/>
                  <a:buAutoNum type="arabicPeriod"/>
                </a:pPr>
                <a:r>
                  <a:rPr lang="en-US" b="1" dirty="0"/>
                  <a:t>Do</a:t>
                </a:r>
                <a:r>
                  <a:rPr lang="en-US" dirty="0"/>
                  <a:t> </a:t>
                </a:r>
                <a:r>
                  <a:rPr lang="en-US" b="1" dirty="0"/>
                  <a:t>ML experiments </a:t>
                </a:r>
                <a:r>
                  <a:rPr lang="en-US" dirty="0"/>
                  <a:t>using grid search hyper-parameters optimization on different models over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feature matrix with two methodologies: 1) cross-validation only on train set separated in step (1), and 2) train on train set and test on test set separated in step (1),</a:t>
                </a:r>
              </a:p>
              <a:p>
                <a:pPr marL="342900" indent="-342900">
                  <a:buFontTx/>
                  <a:buAutoNum type="arabicPeriod"/>
                </a:pPr>
                <a:endParaRPr lang="en-US" dirty="0"/>
              </a:p>
              <a:p>
                <a:pPr marL="342900" indent="-342900">
                  <a:buFontTx/>
                  <a:buAutoNum type="arabicPeriod"/>
                </a:pPr>
                <a:r>
                  <a:rPr lang="en-US" b="1" dirty="0"/>
                  <a:t>Extract</a:t>
                </a:r>
                <a:r>
                  <a:rPr lang="en-US" dirty="0"/>
                  <a:t> the demographic information from dataset for each sample, and construct the demographic information feature matrix, name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𝑿</m:t>
                        </m:r>
                      </m:e>
                      <m:sub>
                        <m:r>
                          <a:rPr lang="tr-TR" b="1" i="1" smtClean="0">
                            <a:latin typeface="Cambria Math" panose="02040503050406030204" pitchFamily="18" charset="0"/>
                          </a:rPr>
                          <m:t>𝒊𝒏𝒇𝒐</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dirty="0"/>
                  <a:t>,</a:t>
                </a:r>
              </a:p>
              <a:p>
                <a:pPr marL="342900" indent="-342900">
                  <a:buFontTx/>
                  <a:buAutoNum type="arabicPeriod"/>
                </a:pPr>
                <a:endParaRPr lang="en-US" dirty="0"/>
              </a:p>
              <a:p>
                <a:pPr marL="342900" indent="-342900">
                  <a:buFontTx/>
                  <a:buAutoNum type="arabicPeriod"/>
                </a:pPr>
                <a:r>
                  <a:rPr lang="en-US" b="1" dirty="0"/>
                  <a:t>Combine</a:t>
                </a:r>
                <a:r>
                  <a:rPr lang="en-US" dirty="0"/>
                  <a:t> feature matrices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and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i="1" dirty="0"/>
                  <a:t> </a:t>
                </a:r>
                <a:r>
                  <a:rPr lang="en-US" dirty="0"/>
                  <a:t>column-wise to construct the feature matrix for each sample, name </a:t>
                </a:r>
                <a14:m>
                  <m:oMath xmlns:m="http://schemas.openxmlformats.org/officeDocument/2006/math">
                    <m:sSub>
                      <m:sSubPr>
                        <m:ctrlPr>
                          <a:rPr lang="tr-TR" b="1" i="1">
                            <a:latin typeface="Cambria Math" panose="02040503050406030204" pitchFamily="18" charset="0"/>
                          </a:rPr>
                        </m:ctrlPr>
                      </m:sSubPr>
                      <m:e>
                        <m:r>
                          <a:rPr lang="tr-TR" b="1" i="1" smtClean="0">
                            <a:latin typeface="Cambria Math" panose="02040503050406030204" pitchFamily="18" charset="0"/>
                          </a:rPr>
                          <m:t>𝑿</m:t>
                        </m:r>
                      </m:e>
                      <m:sub>
                        <m:r>
                          <a:rPr lang="tr-TR" b="1" i="1" smtClean="0">
                            <a:latin typeface="Cambria Math" panose="02040503050406030204" pitchFamily="18" charset="0"/>
                          </a:rPr>
                          <m:t>𝒂𝒍𝒍</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𝑎𝑙𝑙</m:t>
                        </m:r>
                      </m:sub>
                    </m:sSub>
                  </m:oMath>
                </a14:m>
                <a:r>
                  <a:rPr lang="en-US" dirty="0"/>
                  <a:t>, and</a:t>
                </a:r>
              </a:p>
              <a:p>
                <a:pPr marL="342900" indent="-342900">
                  <a:buFontTx/>
                  <a:buAutoNum type="arabicPeriod"/>
                </a:pPr>
                <a:endParaRPr lang="en-US" dirty="0"/>
              </a:p>
              <a:p>
                <a:pPr marL="342900" indent="-342900">
                  <a:buFontTx/>
                  <a:buAutoNum type="arabicPeriod"/>
                </a:pPr>
                <a:r>
                  <a:rPr lang="en-US" b="1" dirty="0"/>
                  <a:t>Report</a:t>
                </a:r>
                <a:r>
                  <a:rPr lang="en-US" dirty="0"/>
                  <a:t> all results of experiments.</a:t>
                </a:r>
              </a:p>
            </p:txBody>
          </p:sp>
        </mc:Choice>
        <mc:Fallback xmlns="">
          <p:sp>
            <p:nvSpPr>
              <p:cNvPr id="2" name="TextBox 1">
                <a:extLst>
                  <a:ext uri="{FF2B5EF4-FFF2-40B4-BE49-F238E27FC236}">
                    <a16:creationId xmlns:a16="http://schemas.microsoft.com/office/drawing/2014/main" id="{5BE933C2-3091-5C4F-AF11-A69ADD134818}"/>
                  </a:ext>
                </a:extLst>
              </p:cNvPr>
              <p:cNvSpPr txBox="1">
                <a:spLocks noRot="1" noChangeAspect="1" noMove="1" noResize="1" noEditPoints="1" noAdjustHandles="1" noChangeArrowheads="1" noChangeShapeType="1" noTextEdit="1"/>
              </p:cNvSpPr>
              <p:nvPr/>
            </p:nvSpPr>
            <p:spPr>
              <a:xfrm>
                <a:off x="492369" y="1088571"/>
                <a:ext cx="11699631" cy="4845814"/>
              </a:xfrm>
              <a:prstGeom prst="rect">
                <a:avLst/>
              </a:prstGeom>
              <a:blipFill>
                <a:blip r:embed="rId2"/>
                <a:stretch>
                  <a:fillRect l="-433" t="-522" r="-325" b="-1044"/>
                </a:stretch>
              </a:blipFill>
            </p:spPr>
            <p:txBody>
              <a:bodyPr/>
              <a:lstStyle/>
              <a:p>
                <a:r>
                  <a:rPr lang="en-US">
                    <a:noFill/>
                  </a:rPr>
                  <a:t> </a:t>
                </a:r>
              </a:p>
            </p:txBody>
          </p:sp>
        </mc:Fallback>
      </mc:AlternateContent>
    </p:spTree>
    <p:extLst>
      <p:ext uri="{BB962C8B-B14F-4D97-AF65-F5344CB8AC3E}">
        <p14:creationId xmlns:p14="http://schemas.microsoft.com/office/powerpoint/2010/main" val="1185841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467BED-3DD0-3242-9BC7-2A1BDE2B193B}"/>
              </a:ext>
            </a:extLst>
          </p:cNvPr>
          <p:cNvSpPr txBox="1"/>
          <p:nvPr/>
        </p:nvSpPr>
        <p:spPr>
          <a:xfrm>
            <a:off x="492369" y="391886"/>
            <a:ext cx="4966424" cy="523220"/>
          </a:xfrm>
          <a:prstGeom prst="rect">
            <a:avLst/>
          </a:prstGeom>
          <a:noFill/>
        </p:spPr>
        <p:txBody>
          <a:bodyPr wrap="none" rtlCol="0">
            <a:spAutoFit/>
          </a:bodyPr>
          <a:lstStyle/>
          <a:p>
            <a:r>
              <a:rPr lang="en-US" sz="2800" b="1" dirty="0"/>
              <a:t>Dataset and Data Augmentation</a:t>
            </a:r>
          </a:p>
        </p:txBody>
      </p:sp>
      <p:sp>
        <p:nvSpPr>
          <p:cNvPr id="7" name="Slide Number Placeholder 6">
            <a:extLst>
              <a:ext uri="{FF2B5EF4-FFF2-40B4-BE49-F238E27FC236}">
                <a16:creationId xmlns:a16="http://schemas.microsoft.com/office/drawing/2014/main" id="{13391523-F27B-A948-BB2E-FE89067079DF}"/>
              </a:ext>
            </a:extLst>
          </p:cNvPr>
          <p:cNvSpPr>
            <a:spLocks noGrp="1"/>
          </p:cNvSpPr>
          <p:nvPr>
            <p:ph type="sldNum" sz="quarter" idx="12"/>
          </p:nvPr>
        </p:nvSpPr>
        <p:spPr/>
        <p:txBody>
          <a:bodyPr/>
          <a:lstStyle/>
          <a:p>
            <a:fld id="{C5184E39-17C3-1B46-A006-9F7568AAA460}" type="slidenum">
              <a:rPr lang="en-US" smtClean="0"/>
              <a:t>33</a:t>
            </a:fld>
            <a:endParaRPr lang="en-US"/>
          </a:p>
        </p:txBody>
      </p:sp>
      <p:sp>
        <p:nvSpPr>
          <p:cNvPr id="2" name="TextBox 1">
            <a:extLst>
              <a:ext uri="{FF2B5EF4-FFF2-40B4-BE49-F238E27FC236}">
                <a16:creationId xmlns:a16="http://schemas.microsoft.com/office/drawing/2014/main" id="{486292BD-6F4E-AE4B-8DA5-09689C0A3A27}"/>
              </a:ext>
            </a:extLst>
          </p:cNvPr>
          <p:cNvSpPr txBox="1"/>
          <p:nvPr/>
        </p:nvSpPr>
        <p:spPr>
          <a:xfrm>
            <a:off x="492369" y="1132036"/>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Data clean was performed by choosing samples including PA view chest X-ray, and gender and age information. Then</a:t>
            </a:r>
          </a:p>
          <a:p>
            <a:r>
              <a:rPr lang="en-US" dirty="0"/>
              <a:t>data were divided into two groups, </a:t>
            </a:r>
            <a:r>
              <a:rPr lang="en-US" b="1" dirty="0"/>
              <a:t>COVID-19 </a:t>
            </a:r>
            <a:r>
              <a:rPr lang="en-US" dirty="0"/>
              <a:t>and </a:t>
            </a:r>
            <a:r>
              <a:rPr lang="en-US" b="1" dirty="0"/>
              <a:t>non-COVID-19</a:t>
            </a:r>
            <a:r>
              <a:rPr lang="en-US" dirty="0"/>
              <a:t>, by checking whether the diagnosis includes COVID-19 or not.</a:t>
            </a:r>
          </a:p>
          <a:p>
            <a:endParaRPr lang="en-US" dirty="0"/>
          </a:p>
          <a:p>
            <a:pPr marL="285750" indent="-285750">
              <a:buFont typeface="Arial" panose="020B0604020202020204" pitchFamily="34" charset="0"/>
              <a:buChar char="•"/>
            </a:pPr>
            <a:r>
              <a:rPr lang="en-US" dirty="0"/>
              <a:t>Then the dataset was split into train and test sets with to ratio of 4 to 1. That is, while the train set includes </a:t>
            </a:r>
            <a:r>
              <a:rPr lang="en-US" b="1" dirty="0"/>
              <a:t>105</a:t>
            </a:r>
            <a:r>
              <a:rPr lang="en-US" dirty="0"/>
              <a:t> COVID-</a:t>
            </a:r>
          </a:p>
          <a:p>
            <a:r>
              <a:rPr lang="en-US" dirty="0"/>
              <a:t>19 and </a:t>
            </a:r>
            <a:r>
              <a:rPr lang="en-US" b="1" dirty="0"/>
              <a:t>98</a:t>
            </a:r>
            <a:r>
              <a:rPr lang="en-US" dirty="0"/>
              <a:t> non-COVID-19 labeled data, the test set includes </a:t>
            </a:r>
            <a:r>
              <a:rPr lang="en-US" b="1" dirty="0"/>
              <a:t>26</a:t>
            </a:r>
            <a:r>
              <a:rPr lang="en-US" dirty="0"/>
              <a:t> COVID-19 and </a:t>
            </a:r>
            <a:r>
              <a:rPr lang="en-US" b="1" dirty="0"/>
              <a:t>25</a:t>
            </a:r>
            <a:r>
              <a:rPr lang="en-US" dirty="0"/>
              <a:t> non-COVID-19.</a:t>
            </a:r>
          </a:p>
          <a:p>
            <a:endParaRPr lang="en-US" dirty="0"/>
          </a:p>
          <a:p>
            <a:pPr marL="285750" indent="-285750">
              <a:buFont typeface="Arial" panose="020B0604020202020204" pitchFamily="34" charset="0"/>
              <a:buChar char="•"/>
            </a:pPr>
            <a:r>
              <a:rPr lang="en-US" dirty="0"/>
              <a:t>Afterwards, each datum was resized to 224×224, center cropped, gray scaled, and normalized.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 augmentation, horizontal flip, vertical flip, 90 degrees of rotation, 180 degrees of rotation, and 270 degrees of </a:t>
            </a:r>
          </a:p>
          <a:p>
            <a:r>
              <a:rPr lang="en-US" dirty="0"/>
              <a:t>rotation, was used </a:t>
            </a:r>
            <a:r>
              <a:rPr lang="en-US" b="1" dirty="0"/>
              <a:t>only</a:t>
            </a:r>
            <a:r>
              <a:rPr lang="en-US" dirty="0"/>
              <a:t> on train data before CNN experiments.</a:t>
            </a:r>
          </a:p>
        </p:txBody>
      </p:sp>
      <p:graphicFrame>
        <p:nvGraphicFramePr>
          <p:cNvPr id="5" name="Table 5">
            <a:extLst>
              <a:ext uri="{FF2B5EF4-FFF2-40B4-BE49-F238E27FC236}">
                <a16:creationId xmlns:a16="http://schemas.microsoft.com/office/drawing/2014/main" id="{01D84936-0285-E34A-8D22-7F94E9C99650}"/>
              </a:ext>
            </a:extLst>
          </p:cNvPr>
          <p:cNvGraphicFramePr>
            <a:graphicFrameLocks noGrp="1"/>
          </p:cNvGraphicFramePr>
          <p:nvPr>
            <p:extLst>
              <p:ext uri="{D42A27DB-BD31-4B8C-83A1-F6EECF244321}">
                <p14:modId xmlns:p14="http://schemas.microsoft.com/office/powerpoint/2010/main" val="3929591187"/>
              </p:ext>
            </p:extLst>
          </p:nvPr>
        </p:nvGraphicFramePr>
        <p:xfrm>
          <a:off x="2850354" y="4801404"/>
          <a:ext cx="6305006" cy="1849120"/>
        </p:xfrm>
        <a:graphic>
          <a:graphicData uri="http://schemas.openxmlformats.org/drawingml/2006/table">
            <a:tbl>
              <a:tblPr firstRow="1" bandRow="1">
                <a:tableStyleId>{5C22544A-7EE6-4342-B048-85BDC9FD1C3A}</a:tableStyleId>
              </a:tblPr>
              <a:tblGrid>
                <a:gridCol w="1689463">
                  <a:extLst>
                    <a:ext uri="{9D8B030D-6E8A-4147-A177-3AD203B41FA5}">
                      <a16:colId xmlns:a16="http://schemas.microsoft.com/office/drawing/2014/main" val="1639442549"/>
                    </a:ext>
                  </a:extLst>
                </a:gridCol>
                <a:gridCol w="1314994">
                  <a:extLst>
                    <a:ext uri="{9D8B030D-6E8A-4147-A177-3AD203B41FA5}">
                      <a16:colId xmlns:a16="http://schemas.microsoft.com/office/drawing/2014/main" val="2741459242"/>
                    </a:ext>
                  </a:extLst>
                </a:gridCol>
                <a:gridCol w="984069">
                  <a:extLst>
                    <a:ext uri="{9D8B030D-6E8A-4147-A177-3AD203B41FA5}">
                      <a16:colId xmlns:a16="http://schemas.microsoft.com/office/drawing/2014/main" val="3246233990"/>
                    </a:ext>
                  </a:extLst>
                </a:gridCol>
                <a:gridCol w="1367245">
                  <a:extLst>
                    <a:ext uri="{9D8B030D-6E8A-4147-A177-3AD203B41FA5}">
                      <a16:colId xmlns:a16="http://schemas.microsoft.com/office/drawing/2014/main" val="4203538097"/>
                    </a:ext>
                  </a:extLst>
                </a:gridCol>
                <a:gridCol w="949235">
                  <a:extLst>
                    <a:ext uri="{9D8B030D-6E8A-4147-A177-3AD203B41FA5}">
                      <a16:colId xmlns:a16="http://schemas.microsoft.com/office/drawing/2014/main" val="1597243466"/>
                    </a:ext>
                  </a:extLst>
                </a:gridCol>
              </a:tblGrid>
              <a:tr h="0">
                <a:tc rowSpan="2">
                  <a:txBody>
                    <a:bodyPr/>
                    <a:lstStyle/>
                    <a:p>
                      <a:pPr algn="ctr"/>
                      <a:r>
                        <a:rPr lang="en-US" sz="1800" dirty="0"/>
                        <a:t>Class</a:t>
                      </a:r>
                    </a:p>
                  </a:txBody>
                  <a:tcPr anchor="ctr"/>
                </a:tc>
                <a:tc rowSpan="2">
                  <a:txBody>
                    <a:bodyPr/>
                    <a:lstStyle/>
                    <a:p>
                      <a:pPr algn="ctr"/>
                      <a:r>
                        <a:rPr lang="en-US" sz="1800" dirty="0"/>
                        <a:t>Original Set</a:t>
                      </a:r>
                    </a:p>
                  </a:txBody>
                  <a:tcPr anchor="ctr"/>
                </a:tc>
                <a:tc gridSpan="2">
                  <a:txBody>
                    <a:bodyPr/>
                    <a:lstStyle/>
                    <a:p>
                      <a:pPr algn="ctr"/>
                      <a:r>
                        <a:rPr lang="en-US" sz="1800" dirty="0"/>
                        <a:t>Train Set</a:t>
                      </a:r>
                    </a:p>
                  </a:txBody>
                  <a:tcPr>
                    <a:lnB w="12700" cap="flat" cmpd="sng" algn="ctr">
                      <a:solidFill>
                        <a:schemeClr val="bg1"/>
                      </a:solidFill>
                      <a:prstDash val="solid"/>
                      <a:round/>
                      <a:headEnd type="none" w="med" len="med"/>
                      <a:tailEnd type="none" w="med" len="med"/>
                    </a:lnB>
                  </a:tcPr>
                </a:tc>
                <a:tc hMerge="1">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rowSpan="2">
                  <a:txBody>
                    <a:bodyPr/>
                    <a:lstStyle/>
                    <a:p>
                      <a:pPr algn="ctr"/>
                      <a:r>
                        <a:rPr lang="en-US" sz="1800" dirty="0"/>
                        <a:t>Test Set</a:t>
                      </a:r>
                    </a:p>
                  </a:txBody>
                  <a:tcPr anchor="ctr"/>
                </a:tc>
                <a:extLst>
                  <a:ext uri="{0D108BD9-81ED-4DB2-BD59-A6C34878D82A}">
                    <a16:rowId xmlns:a16="http://schemas.microsoft.com/office/drawing/2014/main" val="212791627"/>
                  </a:ext>
                </a:extLst>
              </a:tr>
              <a:tr h="370840">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marL="0" algn="ctr" defTabSz="914377" rtl="0" eaLnBrk="1" latinLnBrk="0" hangingPunct="1"/>
                      <a:r>
                        <a:rPr lang="en-US" sz="1800" b="1" kern="1200" dirty="0">
                          <a:solidFill>
                            <a:schemeClr val="lt1"/>
                          </a:solidFill>
                        </a:rPr>
                        <a:t>Chosen</a:t>
                      </a:r>
                      <a:endParaRPr lang="en-US" sz="180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914377" rtl="0" eaLnBrk="1" latinLnBrk="0" hangingPunct="1"/>
                      <a:r>
                        <a:rPr lang="en-US" sz="1800" b="1" kern="1200" dirty="0">
                          <a:solidFill>
                            <a:schemeClr val="lt1"/>
                          </a:solidFill>
                        </a:rPr>
                        <a:t>Augmented</a:t>
                      </a:r>
                      <a:endParaRPr lang="en-US" sz="1800" b="1" kern="1200" dirty="0">
                        <a:solidFill>
                          <a:schemeClr val="lt1"/>
                        </a:solidFill>
                        <a:latin typeface="+mn-lt"/>
                        <a:ea typeface="+mn-ea"/>
                        <a:cs typeface="+mn-cs"/>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7512377"/>
                  </a:ext>
                </a:extLst>
              </a:tr>
              <a:tr h="370840">
                <a:tc>
                  <a:txBody>
                    <a:bodyPr/>
                    <a:lstStyle/>
                    <a:p>
                      <a:r>
                        <a:rPr lang="en-US" sz="1800" dirty="0"/>
                        <a:t>COVID-19</a:t>
                      </a:r>
                    </a:p>
                  </a:txBody>
                  <a:tcPr/>
                </a:tc>
                <a:tc>
                  <a:txBody>
                    <a:bodyPr/>
                    <a:lstStyle/>
                    <a:p>
                      <a:pPr algn="ctr"/>
                      <a:r>
                        <a:rPr lang="en-US" sz="1800" dirty="0"/>
                        <a:t>131</a:t>
                      </a:r>
                    </a:p>
                  </a:txBody>
                  <a:tcPr/>
                </a:tc>
                <a:tc>
                  <a:txBody>
                    <a:bodyPr/>
                    <a:lstStyle/>
                    <a:p>
                      <a:pPr algn="ctr"/>
                      <a:r>
                        <a:rPr lang="en-US" sz="1800" dirty="0"/>
                        <a:t>105</a:t>
                      </a:r>
                    </a:p>
                  </a:txBody>
                  <a:tcPr>
                    <a:lnT w="38100" cap="flat" cmpd="sng" algn="ctr">
                      <a:solidFill>
                        <a:schemeClr val="bg1"/>
                      </a:solidFill>
                      <a:prstDash val="solid"/>
                      <a:round/>
                      <a:headEnd type="none" w="med" len="med"/>
                      <a:tailEnd type="none" w="med" len="med"/>
                    </a:lnT>
                  </a:tcPr>
                </a:tc>
                <a:tc>
                  <a:txBody>
                    <a:bodyPr/>
                    <a:lstStyle/>
                    <a:p>
                      <a:pPr algn="ctr"/>
                      <a:r>
                        <a:rPr lang="en-US" sz="1800" dirty="0"/>
                        <a:t>630</a:t>
                      </a:r>
                    </a:p>
                  </a:txBody>
                  <a:tcPr>
                    <a:lnT w="38100" cap="flat" cmpd="sng" algn="ctr">
                      <a:solidFill>
                        <a:schemeClr val="bg1"/>
                      </a:solidFill>
                      <a:prstDash val="solid"/>
                      <a:round/>
                      <a:headEnd type="none" w="med" len="med"/>
                      <a:tailEnd type="none" w="med" len="med"/>
                    </a:lnT>
                  </a:tcPr>
                </a:tc>
                <a:tc>
                  <a:txBody>
                    <a:bodyPr/>
                    <a:lstStyle/>
                    <a:p>
                      <a:pPr algn="ctr"/>
                      <a:r>
                        <a:rPr lang="en-US" sz="1800" dirty="0"/>
                        <a:t>25</a:t>
                      </a:r>
                    </a:p>
                  </a:txBody>
                  <a:tcPr/>
                </a:tc>
                <a:extLst>
                  <a:ext uri="{0D108BD9-81ED-4DB2-BD59-A6C34878D82A}">
                    <a16:rowId xmlns:a16="http://schemas.microsoft.com/office/drawing/2014/main" val="3464632158"/>
                  </a:ext>
                </a:extLst>
              </a:tr>
              <a:tr h="370840">
                <a:tc>
                  <a:txBody>
                    <a:bodyPr/>
                    <a:lstStyle/>
                    <a:p>
                      <a:r>
                        <a:rPr lang="en-US" sz="1800" dirty="0"/>
                        <a:t>Non-COVID-19</a:t>
                      </a:r>
                    </a:p>
                  </a:txBody>
                  <a:tcPr/>
                </a:tc>
                <a:tc>
                  <a:txBody>
                    <a:bodyPr/>
                    <a:lstStyle/>
                    <a:p>
                      <a:pPr algn="ctr"/>
                      <a:r>
                        <a:rPr lang="en-US" sz="1800" dirty="0"/>
                        <a:t>123</a:t>
                      </a:r>
                    </a:p>
                  </a:txBody>
                  <a:tcPr/>
                </a:tc>
                <a:tc>
                  <a:txBody>
                    <a:bodyPr/>
                    <a:lstStyle/>
                    <a:p>
                      <a:pPr algn="ctr"/>
                      <a:r>
                        <a:rPr lang="en-US" sz="1800" dirty="0"/>
                        <a:t>98</a:t>
                      </a:r>
                    </a:p>
                  </a:txBody>
                  <a:tcPr/>
                </a:tc>
                <a:tc>
                  <a:txBody>
                    <a:bodyPr/>
                    <a:lstStyle/>
                    <a:p>
                      <a:pPr algn="ctr"/>
                      <a:r>
                        <a:rPr lang="en-US" sz="1800" dirty="0"/>
                        <a:t>588</a:t>
                      </a:r>
                    </a:p>
                  </a:txBody>
                  <a:tcPr/>
                </a:tc>
                <a:tc>
                  <a:txBody>
                    <a:bodyPr/>
                    <a:lstStyle/>
                    <a:p>
                      <a:pPr algn="ctr"/>
                      <a:r>
                        <a:rPr lang="en-US" sz="1800" dirty="0"/>
                        <a:t>26</a:t>
                      </a:r>
                    </a:p>
                  </a:txBody>
                  <a:tcPr/>
                </a:tc>
                <a:extLst>
                  <a:ext uri="{0D108BD9-81ED-4DB2-BD59-A6C34878D82A}">
                    <a16:rowId xmlns:a16="http://schemas.microsoft.com/office/drawing/2014/main" val="3049110711"/>
                  </a:ext>
                </a:extLst>
              </a:tr>
              <a:tr h="370840">
                <a:tc>
                  <a:txBody>
                    <a:bodyPr/>
                    <a:lstStyle/>
                    <a:p>
                      <a:r>
                        <a:rPr lang="en-US" sz="1800" dirty="0"/>
                        <a:t>TOTAL</a:t>
                      </a:r>
                    </a:p>
                  </a:txBody>
                  <a:tcPr/>
                </a:tc>
                <a:tc>
                  <a:txBody>
                    <a:bodyPr/>
                    <a:lstStyle/>
                    <a:p>
                      <a:pPr algn="ctr"/>
                      <a:r>
                        <a:rPr lang="en-US" sz="1800" dirty="0"/>
                        <a:t>254</a:t>
                      </a:r>
                    </a:p>
                  </a:txBody>
                  <a:tcPr/>
                </a:tc>
                <a:tc>
                  <a:txBody>
                    <a:bodyPr/>
                    <a:lstStyle/>
                    <a:p>
                      <a:pPr algn="ctr"/>
                      <a:r>
                        <a:rPr lang="en-US" sz="1800" dirty="0"/>
                        <a:t>203</a:t>
                      </a:r>
                    </a:p>
                  </a:txBody>
                  <a:tcPr/>
                </a:tc>
                <a:tc>
                  <a:txBody>
                    <a:bodyPr/>
                    <a:lstStyle/>
                    <a:p>
                      <a:pPr algn="ctr"/>
                      <a:r>
                        <a:rPr lang="en-US" sz="1800" dirty="0"/>
                        <a:t>1218</a:t>
                      </a:r>
                    </a:p>
                  </a:txBody>
                  <a:tcPr/>
                </a:tc>
                <a:tc>
                  <a:txBody>
                    <a:bodyPr/>
                    <a:lstStyle/>
                    <a:p>
                      <a:pPr algn="ctr"/>
                      <a:r>
                        <a:rPr lang="en-US" sz="1800" dirty="0"/>
                        <a:t>51</a:t>
                      </a:r>
                    </a:p>
                  </a:txBody>
                  <a:tcPr/>
                </a:tc>
                <a:extLst>
                  <a:ext uri="{0D108BD9-81ED-4DB2-BD59-A6C34878D82A}">
                    <a16:rowId xmlns:a16="http://schemas.microsoft.com/office/drawing/2014/main" val="606760283"/>
                  </a:ext>
                </a:extLst>
              </a:tr>
            </a:tbl>
          </a:graphicData>
        </a:graphic>
      </p:graphicFrame>
      <p:sp>
        <p:nvSpPr>
          <p:cNvPr id="6" name="TextBox 5">
            <a:extLst>
              <a:ext uri="{FF2B5EF4-FFF2-40B4-BE49-F238E27FC236}">
                <a16:creationId xmlns:a16="http://schemas.microsoft.com/office/drawing/2014/main" id="{63DE75F7-B403-B04F-9E1F-1D09270B8679}"/>
              </a:ext>
            </a:extLst>
          </p:cNvPr>
          <p:cNvSpPr txBox="1"/>
          <p:nvPr/>
        </p:nvSpPr>
        <p:spPr>
          <a:xfrm>
            <a:off x="4789841" y="4432072"/>
            <a:ext cx="2612318" cy="369332"/>
          </a:xfrm>
          <a:prstGeom prst="rect">
            <a:avLst/>
          </a:prstGeom>
          <a:noFill/>
        </p:spPr>
        <p:txBody>
          <a:bodyPr wrap="none" rtlCol="0">
            <a:spAutoFit/>
          </a:bodyPr>
          <a:lstStyle/>
          <a:p>
            <a:r>
              <a:rPr lang="en-US" b="1" dirty="0"/>
              <a:t>Table 1: </a:t>
            </a:r>
            <a:r>
              <a:rPr lang="en-US" dirty="0"/>
              <a:t>Data distribution.</a:t>
            </a:r>
            <a:endParaRPr lang="en-US" b="1" dirty="0"/>
          </a:p>
        </p:txBody>
      </p:sp>
    </p:spTree>
    <p:extLst>
      <p:ext uri="{BB962C8B-B14F-4D97-AF65-F5344CB8AC3E}">
        <p14:creationId xmlns:p14="http://schemas.microsoft.com/office/powerpoint/2010/main" val="164164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B5755A-6D4E-444F-A009-D5B8359F3562}"/>
                  </a:ext>
                </a:extLst>
              </p:cNvPr>
              <p:cNvSpPr txBox="1"/>
              <p:nvPr/>
            </p:nvSpPr>
            <p:spPr>
              <a:xfrm>
                <a:off x="492369" y="1228725"/>
                <a:ext cx="116996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All CNN experiments used in this thesis was performed on </a:t>
                </a:r>
                <a:r>
                  <a:rPr lang="en-US" b="1" dirty="0"/>
                  <a:t>pre-trained CNN models</a:t>
                </a:r>
                <a:r>
                  <a:rPr lang="en-US" dirty="0"/>
                  <a:t> which are </a:t>
                </a:r>
                <a:r>
                  <a:rPr lang="en-US" b="1" dirty="0"/>
                  <a:t>AlexNet</a:t>
                </a:r>
                <a:r>
                  <a:rPr lang="en-US" dirty="0"/>
                  <a:t>, </a:t>
                </a:r>
                <a:r>
                  <a:rPr lang="en-US" b="1" dirty="0"/>
                  <a:t>ResNet-18</a:t>
                </a:r>
                <a:r>
                  <a:rPr lang="en-US" dirty="0"/>
                  <a:t>, </a:t>
                </a:r>
              </a:p>
              <a:p>
                <a:r>
                  <a:rPr lang="en-US" b="1" dirty="0"/>
                  <a:t>ResNet-34</a:t>
                </a:r>
                <a:r>
                  <a:rPr lang="en-US" dirty="0"/>
                  <a:t>, </a:t>
                </a:r>
                <a:r>
                  <a:rPr lang="en-US" b="1" dirty="0"/>
                  <a:t>ResNet-50</a:t>
                </a:r>
                <a:r>
                  <a:rPr lang="en-US" dirty="0"/>
                  <a:t>, </a:t>
                </a:r>
                <a:r>
                  <a:rPr lang="en-US" b="1" dirty="0"/>
                  <a:t>VGG16</a:t>
                </a:r>
                <a:r>
                  <a:rPr lang="en-US" dirty="0"/>
                  <a:t>, and </a:t>
                </a:r>
                <a:r>
                  <a:rPr lang="en-US" b="1" dirty="0"/>
                  <a:t>VGG19</a:t>
                </a:r>
                <a:r>
                  <a:rPr lang="en-US" dirty="0"/>
                  <a:t>.</a:t>
                </a:r>
              </a:p>
              <a:p>
                <a:pPr marL="227013" lvl="1"/>
                <a:endParaRPr lang="en-US" dirty="0"/>
              </a:p>
              <a:p>
                <a:pPr marL="293688" lvl="1" indent="-285750">
                  <a:buFont typeface="Arial" panose="020B0604020202020204" pitchFamily="34" charset="0"/>
                  <a:buChar char="•"/>
                </a:pPr>
                <a:r>
                  <a:rPr lang="en-US" dirty="0"/>
                  <a:t>Train data were set to be shuffled at each epoch and the </a:t>
                </a:r>
                <a:r>
                  <a:rPr lang="en-US" b="1" dirty="0"/>
                  <a:t>batch size </a:t>
                </a:r>
                <a:r>
                  <a:rPr lang="en-US" dirty="0"/>
                  <a:t>was experimentally set from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𝟐</m:t>
                        </m:r>
                      </m:e>
                      <m:sup>
                        <m:r>
                          <a:rPr lang="en-US" b="1" i="1" dirty="0" smtClean="0">
                            <a:latin typeface="Cambria Math" panose="02040503050406030204" pitchFamily="18" charset="0"/>
                          </a:rPr>
                          <m:t>𝟒</m:t>
                        </m:r>
                      </m:sup>
                    </m:sSup>
                  </m:oMath>
                </a14:m>
                <a:r>
                  <a:rPr lang="en-US" dirty="0"/>
                  <a:t> to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𝟐</m:t>
                        </m:r>
                      </m:e>
                      <m:sup>
                        <m:r>
                          <a:rPr lang="tr-TR" b="1" i="1" dirty="0" smtClean="0">
                            <a:latin typeface="Cambria Math" panose="02040503050406030204" pitchFamily="18" charset="0"/>
                          </a:rPr>
                          <m:t>𝟔</m:t>
                        </m:r>
                      </m:sup>
                    </m:sSup>
                  </m:oMath>
                </a14:m>
                <a:r>
                  <a:rPr lang="en-US" dirty="0"/>
                  <a:t>. The number of </a:t>
                </a:r>
              </a:p>
              <a:p>
                <a:pPr marL="7938" lvl="1"/>
                <a:r>
                  <a:rPr lang="en-US" b="1" dirty="0"/>
                  <a:t>epochs</a:t>
                </a:r>
                <a:r>
                  <a:rPr lang="en-US" dirty="0"/>
                  <a:t> was set to </a:t>
                </a:r>
                <a:r>
                  <a:rPr lang="en-US" b="1" dirty="0"/>
                  <a:t>50</a:t>
                </a:r>
                <a:r>
                  <a:rPr lang="en-US" dirty="0"/>
                  <a:t> and the </a:t>
                </a:r>
                <a:r>
                  <a:rPr lang="en-US" b="1" dirty="0"/>
                  <a:t>validation period </a:t>
                </a:r>
                <a:r>
                  <a:rPr lang="en-US" dirty="0"/>
                  <a:t>was set as </a:t>
                </a:r>
                <a:r>
                  <a:rPr lang="en-US" b="1" dirty="0"/>
                  <a:t>0.02</a:t>
                </a:r>
                <a:r>
                  <a:rPr lang="en-US" dirty="0"/>
                  <a:t>. In other words, before the first training epoch and after each training epoch, validation process was applied on test set.</a:t>
                </a:r>
              </a:p>
              <a:p>
                <a:pPr marL="293688" lvl="1" indent="-285750">
                  <a:buFont typeface="Arial" panose="020B0604020202020204" pitchFamily="34" charset="0"/>
                  <a:buChar char="•"/>
                </a:pPr>
                <a:endParaRPr lang="en-US" dirty="0"/>
              </a:p>
              <a:p>
                <a:pPr marL="293688" lvl="1" indent="-285750">
                  <a:buFont typeface="Arial" panose="020B0604020202020204" pitchFamily="34" charset="0"/>
                  <a:buChar char="•"/>
                </a:pPr>
                <a:r>
                  <a:rPr lang="en-US" dirty="0"/>
                  <a:t>On each validation, the saved model weight files for the corresponding configurations were checked. If there exists no </a:t>
                </a:r>
              </a:p>
              <a:p>
                <a:pPr marL="7938" lvl="1"/>
                <a:r>
                  <a:rPr lang="en-US" dirty="0"/>
                  <a:t>saved file having greater accuracy percentage than the current state, the current model weights are saved as a new model weight *.pth file with the name including the validation result and training configurations.</a:t>
                </a:r>
              </a:p>
              <a:p>
                <a:pPr marL="7938" lvl="1"/>
                <a:endParaRPr lang="en-US" dirty="0"/>
              </a:p>
              <a:p>
                <a:pPr marL="293688" lvl="1" indent="-285750">
                  <a:buFont typeface="Arial" panose="020B0604020202020204" pitchFamily="34" charset="0"/>
                  <a:buChar char="•"/>
                </a:pPr>
                <a:r>
                  <a:rPr lang="en-US" dirty="0"/>
                  <a:t>After the last training epoch, testing process is applied rather than validation, and the same accuracy comparison over </a:t>
                </a:r>
              </a:p>
              <a:p>
                <a:pPr marL="7938" lvl="1"/>
                <a:r>
                  <a:rPr lang="en-US" dirty="0"/>
                  <a:t>saved *.pth files is executed.</a:t>
                </a:r>
              </a:p>
            </p:txBody>
          </p:sp>
        </mc:Choice>
        <mc:Fallback xmlns="">
          <p:sp>
            <p:nvSpPr>
              <p:cNvPr id="2" name="TextBox 1">
                <a:extLst>
                  <a:ext uri="{FF2B5EF4-FFF2-40B4-BE49-F238E27FC236}">
                    <a16:creationId xmlns:a16="http://schemas.microsoft.com/office/drawing/2014/main" id="{FBB5755A-6D4E-444F-A009-D5B8359F3562}"/>
                  </a:ext>
                </a:extLst>
              </p:cNvPr>
              <p:cNvSpPr txBox="1">
                <a:spLocks noRot="1" noChangeAspect="1" noMove="1" noResize="1" noEditPoints="1" noAdjustHandles="1" noChangeArrowheads="1" noChangeShapeType="1" noTextEdit="1"/>
              </p:cNvSpPr>
              <p:nvPr/>
            </p:nvSpPr>
            <p:spPr>
              <a:xfrm>
                <a:off x="492369" y="1228725"/>
                <a:ext cx="11699631" cy="3693319"/>
              </a:xfrm>
              <a:prstGeom prst="rect">
                <a:avLst/>
              </a:prstGeom>
              <a:blipFill>
                <a:blip r:embed="rId3"/>
                <a:stretch>
                  <a:fillRect l="-433" t="-685" r="-867" b="-2055"/>
                </a:stretch>
              </a:blipFill>
            </p:spPr>
            <p:txBody>
              <a:bodyPr/>
              <a:lstStyle/>
              <a:p>
                <a:r>
                  <a:rPr lang="en-US">
                    <a:noFill/>
                  </a:rPr>
                  <a:t> </a:t>
                </a:r>
              </a:p>
            </p:txBody>
          </p:sp>
        </mc:Fallback>
      </mc:AlternateContent>
    </p:spTree>
    <p:extLst>
      <p:ext uri="{BB962C8B-B14F-4D97-AF65-F5344CB8AC3E}">
        <p14:creationId xmlns:p14="http://schemas.microsoft.com/office/powerpoint/2010/main" val="3460245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35</a:t>
            </a:fld>
            <a:endParaRPr lang="en-US"/>
          </a:p>
        </p:txBody>
      </p:sp>
      <p:sp>
        <p:nvSpPr>
          <p:cNvPr id="2" name="TextBox 1">
            <a:extLst>
              <a:ext uri="{FF2B5EF4-FFF2-40B4-BE49-F238E27FC236}">
                <a16:creationId xmlns:a16="http://schemas.microsoft.com/office/drawing/2014/main" id="{FBB5755A-6D4E-444F-A009-D5B8359F3562}"/>
              </a:ext>
            </a:extLst>
          </p:cNvPr>
          <p:cNvSpPr txBox="1"/>
          <p:nvPr/>
        </p:nvSpPr>
        <p:spPr>
          <a:xfrm>
            <a:off x="492369" y="1067402"/>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cross-entropy loss func</a:t>
            </a:r>
            <a:r>
              <a:rPr lang="en-US" dirty="0"/>
              <a:t>tion was used for all CNN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optimize it, </a:t>
            </a:r>
            <a:r>
              <a:rPr lang="en-US" b="1" dirty="0"/>
              <a:t>SGD momentum</a:t>
            </a:r>
            <a:r>
              <a:rPr lang="en-US" dirty="0"/>
              <a:t>, </a:t>
            </a:r>
            <a:r>
              <a:rPr lang="en-US" b="1" dirty="0"/>
              <a:t>Adam</a:t>
            </a:r>
            <a:r>
              <a:rPr lang="en-US" dirty="0"/>
              <a:t>, and </a:t>
            </a:r>
            <a:r>
              <a:rPr lang="en-US" b="1" dirty="0"/>
              <a:t>AdamW</a:t>
            </a:r>
            <a:r>
              <a:rPr lang="en-US" dirty="0"/>
              <a:t> optimizers were experimented with various learning rates, </a:t>
            </a:r>
          </a:p>
          <a:p>
            <a:r>
              <a:rPr lang="en-US" dirty="0"/>
              <a:t>momentum values, and weight decay parameter values. </a:t>
            </a:r>
          </a:p>
          <a:p>
            <a:endParaRPr lang="en-US" dirty="0"/>
          </a:p>
          <a:p>
            <a:pPr marL="285750" indent="-285750">
              <a:buFont typeface="Arial" panose="020B0604020202020204" pitchFamily="34" charset="0"/>
              <a:buChar char="•"/>
            </a:pPr>
            <a:r>
              <a:rPr lang="en-US" dirty="0"/>
              <a:t>Moreover, the </a:t>
            </a:r>
            <a:r>
              <a:rPr lang="en-US" b="1" dirty="0"/>
              <a:t>learning rate </a:t>
            </a:r>
            <a:r>
              <a:rPr lang="en-US" dirty="0"/>
              <a:t>was experimentally scheduled by the reducing rate as by </a:t>
            </a:r>
            <a:r>
              <a:rPr lang="en-US" b="1" dirty="0"/>
              <a:t>0.1</a:t>
            </a:r>
            <a:r>
              <a:rPr lang="en-US" dirty="0"/>
              <a:t> for each quarter of total epoch </a:t>
            </a:r>
          </a:p>
          <a:p>
            <a:r>
              <a:rPr lang="en-US" dirty="0"/>
              <a:t>size.</a:t>
            </a:r>
          </a:p>
          <a:p>
            <a:endParaRPr lang="en-US" dirty="0"/>
          </a:p>
          <a:p>
            <a:pPr marL="285750" indent="-285750">
              <a:buFont typeface="Arial" panose="020B0604020202020204" pitchFamily="34" charset="0"/>
              <a:buChar char="•"/>
            </a:pPr>
            <a:r>
              <a:rPr lang="en-US" dirty="0"/>
              <a:t>All pre-trained CNN models were experimented by setting the final layer output as the class size, i.e. 2. Furthermore, </a:t>
            </a:r>
          </a:p>
          <a:p>
            <a:r>
              <a:rPr lang="en-US" dirty="0"/>
              <a:t>for all architectures experienced in this thesis, a modification was applied onto the classification section by adding a block of ReLU, drop-out, and fully-connected layers right after the last fully-connected layer to adapt the models for our work.</a:t>
            </a:r>
          </a:p>
        </p:txBody>
      </p:sp>
      <p:sp>
        <p:nvSpPr>
          <p:cNvPr id="5" name="TextBox 4">
            <a:extLst>
              <a:ext uri="{FF2B5EF4-FFF2-40B4-BE49-F238E27FC236}">
                <a16:creationId xmlns:a16="http://schemas.microsoft.com/office/drawing/2014/main" id="{5E9DE400-E4FF-954C-B0A1-367501FB5C35}"/>
              </a:ext>
            </a:extLst>
          </p:cNvPr>
          <p:cNvSpPr txBox="1"/>
          <p:nvPr/>
        </p:nvSpPr>
        <p:spPr>
          <a:xfrm>
            <a:off x="3342501" y="4398281"/>
            <a:ext cx="5193601" cy="369332"/>
          </a:xfrm>
          <a:prstGeom prst="rect">
            <a:avLst/>
          </a:prstGeom>
          <a:noFill/>
        </p:spPr>
        <p:txBody>
          <a:bodyPr wrap="none" rtlCol="0">
            <a:spAutoFit/>
          </a:bodyPr>
          <a:lstStyle/>
          <a:p>
            <a:r>
              <a:rPr lang="en-US" b="1" dirty="0"/>
              <a:t>Table 2: </a:t>
            </a:r>
            <a:r>
              <a:rPr lang="en-US" dirty="0"/>
              <a:t>Final hyper-parameters for ResNet-50 model.</a:t>
            </a:r>
            <a:endParaRPr lang="en-US" b="1" dirty="0"/>
          </a:p>
        </p:txBody>
      </p:sp>
      <p:graphicFrame>
        <p:nvGraphicFramePr>
          <p:cNvPr id="4" name="Table 5">
            <a:extLst>
              <a:ext uri="{FF2B5EF4-FFF2-40B4-BE49-F238E27FC236}">
                <a16:creationId xmlns:a16="http://schemas.microsoft.com/office/drawing/2014/main" id="{7D5C8123-D0F8-0C49-9CC3-13038BD433AA}"/>
              </a:ext>
            </a:extLst>
          </p:cNvPr>
          <p:cNvGraphicFramePr>
            <a:graphicFrameLocks noGrp="1"/>
          </p:cNvGraphicFramePr>
          <p:nvPr>
            <p:extLst>
              <p:ext uri="{D42A27DB-BD31-4B8C-83A1-F6EECF244321}">
                <p14:modId xmlns:p14="http://schemas.microsoft.com/office/powerpoint/2010/main" val="2967120493"/>
              </p:ext>
            </p:extLst>
          </p:nvPr>
        </p:nvGraphicFramePr>
        <p:xfrm>
          <a:off x="1875301" y="4767613"/>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72596472"/>
                    </a:ext>
                  </a:extLst>
                </a:gridCol>
                <a:gridCol w="2032000">
                  <a:extLst>
                    <a:ext uri="{9D8B030D-6E8A-4147-A177-3AD203B41FA5}">
                      <a16:colId xmlns:a16="http://schemas.microsoft.com/office/drawing/2014/main" val="2928094842"/>
                    </a:ext>
                  </a:extLst>
                </a:gridCol>
                <a:gridCol w="2032000">
                  <a:extLst>
                    <a:ext uri="{9D8B030D-6E8A-4147-A177-3AD203B41FA5}">
                      <a16:colId xmlns:a16="http://schemas.microsoft.com/office/drawing/2014/main" val="3813820736"/>
                    </a:ext>
                  </a:extLst>
                </a:gridCol>
                <a:gridCol w="2032000">
                  <a:extLst>
                    <a:ext uri="{9D8B030D-6E8A-4147-A177-3AD203B41FA5}">
                      <a16:colId xmlns:a16="http://schemas.microsoft.com/office/drawing/2014/main" val="2506437603"/>
                    </a:ext>
                  </a:extLst>
                </a:gridCol>
              </a:tblGrid>
              <a:tr h="370840">
                <a:tc>
                  <a:txBody>
                    <a:bodyPr/>
                    <a:lstStyle/>
                    <a:p>
                      <a:pPr algn="ctr"/>
                      <a:r>
                        <a:rPr lang="en-US" b="1" dirty="0"/>
                        <a:t>Optimizer</a:t>
                      </a:r>
                    </a:p>
                  </a:txBody>
                  <a:tcPr anchor="ctr"/>
                </a:tc>
                <a:tc>
                  <a:txBody>
                    <a:bodyPr/>
                    <a:lstStyle/>
                    <a:p>
                      <a:pPr algn="ctr"/>
                      <a:r>
                        <a:rPr lang="en-US" b="1" dirty="0"/>
                        <a:t>Learning Rate</a:t>
                      </a:r>
                    </a:p>
                  </a:txBody>
                  <a:tcPr anchor="ctr"/>
                </a:tc>
                <a:tc>
                  <a:txBody>
                    <a:bodyPr/>
                    <a:lstStyle/>
                    <a:p>
                      <a:pPr algn="ctr"/>
                      <a:r>
                        <a:rPr lang="en-US" b="1" dirty="0"/>
                        <a:t>Momentum</a:t>
                      </a:r>
                    </a:p>
                  </a:txBody>
                  <a:tcPr anchor="ctr"/>
                </a:tc>
                <a:tc>
                  <a:txBody>
                    <a:bodyPr/>
                    <a:lstStyle/>
                    <a:p>
                      <a:pPr algn="ctr"/>
                      <a:r>
                        <a:rPr lang="en-US" b="1" dirty="0"/>
                        <a:t>Weight Decay</a:t>
                      </a:r>
                    </a:p>
                  </a:txBody>
                  <a:tcPr anchor="ctr"/>
                </a:tc>
                <a:extLst>
                  <a:ext uri="{0D108BD9-81ED-4DB2-BD59-A6C34878D82A}">
                    <a16:rowId xmlns:a16="http://schemas.microsoft.com/office/drawing/2014/main" val="3725873007"/>
                  </a:ext>
                </a:extLst>
              </a:tr>
              <a:tr h="370840">
                <a:tc>
                  <a:txBody>
                    <a:bodyPr/>
                    <a:lstStyle/>
                    <a:p>
                      <a:r>
                        <a:rPr lang="en-US" dirty="0"/>
                        <a:t>SGD Momentum</a:t>
                      </a:r>
                    </a:p>
                  </a:txBody>
                  <a:tcPr/>
                </a:tc>
                <a:tc>
                  <a:txBody>
                    <a:bodyPr/>
                    <a:lstStyle/>
                    <a:p>
                      <a:pPr algn="ctr"/>
                      <a:r>
                        <a:rPr lang="en-US" dirty="0"/>
                        <a:t>1e-4</a:t>
                      </a:r>
                    </a:p>
                  </a:txBody>
                  <a:tcPr anchor="ctr"/>
                </a:tc>
                <a:tc>
                  <a:txBody>
                    <a:bodyPr/>
                    <a:lstStyle/>
                    <a:p>
                      <a:pPr algn="ctr"/>
                      <a:r>
                        <a:rPr lang="en-US" dirty="0"/>
                        <a:t>0.9</a:t>
                      </a:r>
                    </a:p>
                  </a:txBody>
                  <a:tcPr anchor="ctr"/>
                </a:tc>
                <a:tc>
                  <a:txBody>
                    <a:bodyPr/>
                    <a:lstStyle/>
                    <a:p>
                      <a:pPr algn="ctr"/>
                      <a:r>
                        <a:rPr lang="en-US" dirty="0"/>
                        <a:t>-</a:t>
                      </a:r>
                    </a:p>
                  </a:txBody>
                  <a:tcPr anchor="ctr"/>
                </a:tc>
                <a:extLst>
                  <a:ext uri="{0D108BD9-81ED-4DB2-BD59-A6C34878D82A}">
                    <a16:rowId xmlns:a16="http://schemas.microsoft.com/office/drawing/2014/main" val="901859929"/>
                  </a:ext>
                </a:extLst>
              </a:tr>
              <a:tr h="370840">
                <a:tc>
                  <a:txBody>
                    <a:bodyPr/>
                    <a:lstStyle/>
                    <a:p>
                      <a:r>
                        <a:rPr lang="en-US" dirty="0"/>
                        <a:t>Adam</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1e-3</a:t>
                      </a:r>
                    </a:p>
                  </a:txBody>
                  <a:tcPr anchor="ctr"/>
                </a:tc>
                <a:extLst>
                  <a:ext uri="{0D108BD9-81ED-4DB2-BD59-A6C34878D82A}">
                    <a16:rowId xmlns:a16="http://schemas.microsoft.com/office/drawing/2014/main" val="4019068677"/>
                  </a:ext>
                </a:extLst>
              </a:tr>
              <a:tr h="370840">
                <a:tc>
                  <a:txBody>
                    <a:bodyPr/>
                    <a:lstStyle/>
                    <a:p>
                      <a:r>
                        <a:rPr lang="en-US" dirty="0"/>
                        <a:t>AdamW</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1e-4</a:t>
                      </a:r>
                    </a:p>
                  </a:txBody>
                  <a:tcPr anchor="ctr"/>
                </a:tc>
                <a:extLst>
                  <a:ext uri="{0D108BD9-81ED-4DB2-BD59-A6C34878D82A}">
                    <a16:rowId xmlns:a16="http://schemas.microsoft.com/office/drawing/2014/main" val="1748264846"/>
                  </a:ext>
                </a:extLst>
              </a:tr>
            </a:tbl>
          </a:graphicData>
        </a:graphic>
      </p:graphicFrame>
    </p:spTree>
    <p:extLst>
      <p:ext uri="{BB962C8B-B14F-4D97-AF65-F5344CB8AC3E}">
        <p14:creationId xmlns:p14="http://schemas.microsoft.com/office/powerpoint/2010/main" val="3867964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BB5490-0803-BE4A-93F8-E805F9CCC87B}"/>
              </a:ext>
            </a:extLst>
          </p:cNvPr>
          <p:cNvPicPr>
            <a:picLocks noChangeAspect="1"/>
          </p:cNvPicPr>
          <p:nvPr/>
        </p:nvPicPr>
        <p:blipFill>
          <a:blip r:embed="rId3"/>
          <a:stretch>
            <a:fillRect/>
          </a:stretch>
        </p:blipFill>
        <p:spPr>
          <a:xfrm>
            <a:off x="0" y="1387125"/>
            <a:ext cx="12192000" cy="5471331"/>
          </a:xfrm>
          <a:prstGeom prst="rect">
            <a:avLst/>
          </a:prstGeom>
        </p:spPr>
      </p:pic>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36</a:t>
            </a:fld>
            <a:endParaRPr lang="en-US"/>
          </a:p>
        </p:txBody>
      </p:sp>
      <p:sp>
        <p:nvSpPr>
          <p:cNvPr id="2" name="TextBox 1">
            <a:extLst>
              <a:ext uri="{FF2B5EF4-FFF2-40B4-BE49-F238E27FC236}">
                <a16:creationId xmlns:a16="http://schemas.microsoft.com/office/drawing/2014/main" id="{9196E2BA-C683-AB4B-85B0-628EC38BF745}"/>
              </a:ext>
            </a:extLst>
          </p:cNvPr>
          <p:cNvSpPr txBox="1"/>
          <p:nvPr/>
        </p:nvSpPr>
        <p:spPr>
          <a:xfrm>
            <a:off x="492369" y="1017793"/>
            <a:ext cx="7831118" cy="369332"/>
          </a:xfrm>
          <a:prstGeom prst="rect">
            <a:avLst/>
          </a:prstGeom>
          <a:noFill/>
        </p:spPr>
        <p:txBody>
          <a:bodyPr wrap="none" rtlCol="0">
            <a:spAutoFit/>
          </a:bodyPr>
          <a:lstStyle/>
          <a:p>
            <a:pPr marL="285750" indent="-285750">
              <a:buFont typeface="Arial" panose="020B0604020202020204" pitchFamily="34" charset="0"/>
              <a:buChar char="•"/>
            </a:pPr>
            <a:r>
              <a:rPr lang="en-US" dirty="0"/>
              <a:t>The sample visualization representing one iteration on </a:t>
            </a:r>
            <a:r>
              <a:rPr lang="en-US" b="1" dirty="0"/>
              <a:t>ResNet-50</a:t>
            </a:r>
            <a:r>
              <a:rPr lang="en-US" dirty="0"/>
              <a:t> architecture:</a:t>
            </a:r>
          </a:p>
        </p:txBody>
      </p:sp>
    </p:spTree>
    <p:extLst>
      <p:ext uri="{BB962C8B-B14F-4D97-AF65-F5344CB8AC3E}">
        <p14:creationId xmlns:p14="http://schemas.microsoft.com/office/powerpoint/2010/main" val="1983142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711D2-09B7-884D-8383-C31850557F67}"/>
              </a:ext>
            </a:extLst>
          </p:cNvPr>
          <p:cNvSpPr txBox="1"/>
          <p:nvPr/>
        </p:nvSpPr>
        <p:spPr>
          <a:xfrm>
            <a:off x="492369" y="391886"/>
            <a:ext cx="8915454" cy="523220"/>
          </a:xfrm>
          <a:prstGeom prst="rect">
            <a:avLst/>
          </a:prstGeom>
          <a:noFill/>
        </p:spPr>
        <p:txBody>
          <a:bodyPr wrap="none" rtlCol="0">
            <a:spAutoFit/>
          </a:bodyPr>
          <a:lstStyle/>
          <a:p>
            <a:r>
              <a:rPr lang="en-US" sz="2800" b="1" dirty="0"/>
              <a:t>Deep Feature Extraction and Forming the Feature Matrices</a:t>
            </a:r>
          </a:p>
        </p:txBody>
      </p:sp>
      <p:sp>
        <p:nvSpPr>
          <p:cNvPr id="7" name="Slide Number Placeholder 6">
            <a:extLst>
              <a:ext uri="{FF2B5EF4-FFF2-40B4-BE49-F238E27FC236}">
                <a16:creationId xmlns:a16="http://schemas.microsoft.com/office/drawing/2014/main" id="{4E576ABE-107D-F249-9774-B620A3E59E94}"/>
              </a:ext>
            </a:extLst>
          </p:cNvPr>
          <p:cNvSpPr>
            <a:spLocks noGrp="1"/>
          </p:cNvSpPr>
          <p:nvPr>
            <p:ph type="sldNum" sz="quarter" idx="12"/>
          </p:nvPr>
        </p:nvSpPr>
        <p:spPr/>
        <p:txBody>
          <a:bodyPr/>
          <a:lstStyle/>
          <a:p>
            <a:fld id="{C5184E39-17C3-1B46-A006-9F7568AAA460}" type="slidenum">
              <a:rPr lang="en-US" smtClean="0"/>
              <a:t>37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BF3073F-CDA4-C74E-9E94-B7D898640F7D}"/>
                  </a:ext>
                </a:extLst>
              </p:cNvPr>
              <p:cNvSpPr txBox="1"/>
              <p:nvPr/>
            </p:nvSpPr>
            <p:spPr>
              <a:xfrm>
                <a:off x="492369" y="1152525"/>
                <a:ext cx="11699631" cy="4269567"/>
              </a:xfrm>
              <a:prstGeom prst="rect">
                <a:avLst/>
              </a:prstGeom>
              <a:noFill/>
            </p:spPr>
            <p:txBody>
              <a:bodyPr wrap="square" rtlCol="0">
                <a:spAutoFit/>
              </a:bodyPr>
              <a:lstStyle/>
              <a:p>
                <a:pPr marL="285750" indent="-285750">
                  <a:buFont typeface="Arial" panose="020B0604020202020204" pitchFamily="34" charset="0"/>
                  <a:buChar char="•"/>
                </a:pPr>
                <a:r>
                  <a:rPr lang="en-US" dirty="0"/>
                  <a:t>Model weights files saved during CNN experiments were used to </a:t>
                </a:r>
                <a:r>
                  <a:rPr lang="en-US" b="1" dirty="0"/>
                  <a:t>extract deep features </a:t>
                </a:r>
                <a:r>
                  <a:rPr lang="en-US" dirty="0"/>
                  <a:t>for the corresponding CNN </a:t>
                </a:r>
              </a:p>
              <a:p>
                <a:r>
                  <a:rPr lang="en-US" dirty="0"/>
                  <a:t>architectures.</a:t>
                </a:r>
              </a:p>
              <a:p>
                <a:endParaRPr lang="en-US" dirty="0"/>
              </a:p>
              <a:p>
                <a:pPr marL="285750" indent="-285750">
                  <a:buFont typeface="Arial" panose="020B0604020202020204" pitchFamily="34" charset="0"/>
                  <a:buChar char="•"/>
                </a:pPr>
                <a:r>
                  <a:rPr lang="en-US" dirty="0"/>
                  <a:t>The deep features were extracted from the latest fully-connected layer right before the modified classification block </a:t>
                </a:r>
              </a:p>
              <a:p>
                <a:r>
                  <a:rPr lang="en-US" dirty="0"/>
                  <a:t>consisting of </a:t>
                </a:r>
                <a:r>
                  <a:rPr lang="en-US" dirty="0" err="1"/>
                  <a:t>ReLu</a:t>
                </a:r>
                <a:r>
                  <a:rPr lang="en-US" dirty="0"/>
                  <a:t>, drop-out, and the fully-connected layer. </a:t>
                </a:r>
              </a:p>
              <a:p>
                <a:pPr marL="742950" lvl="1" indent="-285750">
                  <a:buFont typeface="Courier New" panose="02070309020205020404" pitchFamily="49" charset="0"/>
                  <a:buChar char="o"/>
                </a:pPr>
                <a:r>
                  <a:rPr lang="en-US" dirty="0"/>
                  <a:t>Since the output size of this fully-connected layer was 1000 for each model, the number of features was 1000 for </a:t>
                </a:r>
              </a:p>
              <a:p>
                <a:pPr lvl="1"/>
                <a:r>
                  <a:rPr lang="en-US" dirty="0"/>
                  <a:t>each sample.</a:t>
                </a:r>
              </a:p>
              <a:p>
                <a:pPr marL="742950" lvl="1" indent="-285750">
                  <a:buFont typeface="Courier New" panose="02070309020205020404" pitchFamily="49" charset="0"/>
                  <a:buChar char="o"/>
                </a:pPr>
                <a:r>
                  <a:rPr lang="en-US" dirty="0"/>
                  <a:t>We denote the matrix of deep features by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r>
                  <a:rPr lang="en-US" dirty="0"/>
                  <a:t>.</a:t>
                </a:r>
              </a:p>
              <a:p>
                <a:endParaRPr lang="en-US" dirty="0"/>
              </a:p>
              <a:p>
                <a:pPr marL="285750" indent="-285750">
                  <a:buFont typeface="Arial" panose="020B0604020202020204" pitchFamily="34" charset="0"/>
                  <a:buChar char="•"/>
                </a:pPr>
                <a:r>
                  <a:rPr lang="en-US" dirty="0"/>
                  <a:t>We denote the feature matrix consisting of demographic information of samples as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𝒊𝒏𝒇𝒐</m:t>
                        </m:r>
                      </m:sub>
                    </m:sSub>
                  </m:oMath>
                </a14:m>
                <a:r>
                  <a:rPr lang="en-US" dirty="0"/>
                  <a:t>. The feature size was two, </a:t>
                </a:r>
              </a:p>
              <a:p>
                <a:r>
                  <a:rPr lang="en-US" dirty="0"/>
                  <a:t>since it only includes age and gender information.</a:t>
                </a:r>
              </a:p>
              <a:p>
                <a:endParaRPr lang="en-US" dirty="0"/>
              </a:p>
              <a:p>
                <a:pPr marL="285750" indent="-285750">
                  <a:buFont typeface="Arial" panose="020B0604020202020204" pitchFamily="34" charset="0"/>
                  <a:buChar char="•"/>
                </a:pPr>
                <a:r>
                  <a:rPr lang="en-US" dirty="0"/>
                  <a:t>The column-wise merged feature matrix was denoted by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𝒂𝒍𝒍</m:t>
                        </m:r>
                      </m:sub>
                    </m:sSub>
                  </m:oMath>
                </a14:m>
                <a:r>
                  <a:rPr lang="en-US" dirty="0"/>
                  <a:t> whose feature size was 1002.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 maps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𝑐𝑛𝑛</m:t>
                        </m:r>
                      </m:sub>
                    </m:sSub>
                  </m:oMath>
                </a14:m>
                <a:r>
                  <a:rPr lang="en-US" dirty="0"/>
                  <a:t>= 1000,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𝑖𝑛𝑓𝑜</m:t>
                        </m:r>
                      </m:sub>
                    </m:sSub>
                  </m:oMath>
                </a14:m>
                <a:r>
                  <a:rPr lang="en-US" dirty="0"/>
                  <a:t>=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𝑎𝑙𝑙</m:t>
                        </m:r>
                      </m:sub>
                    </m:sSub>
                  </m:oMath>
                </a14:m>
                <a:r>
                  <a:rPr lang="en-US" dirty="0"/>
                  <a:t>= 1002, and N = 254.</a:t>
                </a:r>
              </a:p>
            </p:txBody>
          </p:sp>
        </mc:Choice>
        <mc:Fallback xmlns="">
          <p:sp>
            <p:nvSpPr>
              <p:cNvPr id="2" name="TextBox 1">
                <a:extLst>
                  <a:ext uri="{FF2B5EF4-FFF2-40B4-BE49-F238E27FC236}">
                    <a16:creationId xmlns:a16="http://schemas.microsoft.com/office/drawing/2014/main" id="{3BF3073F-CDA4-C74E-9E94-B7D898640F7D}"/>
                  </a:ext>
                </a:extLst>
              </p:cNvPr>
              <p:cNvSpPr txBox="1">
                <a:spLocks noRot="1" noChangeAspect="1" noMove="1" noResize="1" noEditPoints="1" noAdjustHandles="1" noChangeArrowheads="1" noChangeShapeType="1" noTextEdit="1"/>
              </p:cNvSpPr>
              <p:nvPr/>
            </p:nvSpPr>
            <p:spPr>
              <a:xfrm>
                <a:off x="492369" y="1152525"/>
                <a:ext cx="11699631" cy="4269567"/>
              </a:xfrm>
              <a:prstGeom prst="rect">
                <a:avLst/>
              </a:prstGeom>
              <a:blipFill>
                <a:blip r:embed="rId3"/>
                <a:stretch>
                  <a:fillRect l="-433" t="-593" b="-17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39ADBEA-6DE7-2E4B-B256-B297AEB05908}"/>
              </a:ext>
            </a:extLst>
          </p:cNvPr>
          <p:cNvPicPr>
            <a:picLocks noChangeAspect="1"/>
          </p:cNvPicPr>
          <p:nvPr/>
        </p:nvPicPr>
        <p:blipFill>
          <a:blip r:embed="rId4"/>
          <a:stretch>
            <a:fillRect/>
          </a:stretch>
        </p:blipFill>
        <p:spPr>
          <a:xfrm>
            <a:off x="7438516" y="5096649"/>
            <a:ext cx="3929518" cy="1711008"/>
          </a:xfrm>
          <a:prstGeom prst="rect">
            <a:avLst/>
          </a:prstGeom>
        </p:spPr>
      </p:pic>
    </p:spTree>
    <p:extLst>
      <p:ext uri="{BB962C8B-B14F-4D97-AF65-F5344CB8AC3E}">
        <p14:creationId xmlns:p14="http://schemas.microsoft.com/office/powerpoint/2010/main" val="4272788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145413" cy="523220"/>
          </a:xfrm>
          <a:prstGeom prst="rect">
            <a:avLst/>
          </a:prstGeom>
          <a:noFill/>
        </p:spPr>
        <p:txBody>
          <a:bodyPr wrap="none" rtlCol="0">
            <a:spAutoFit/>
          </a:bodyPr>
          <a:lstStyle/>
          <a:p>
            <a:r>
              <a:rPr lang="en-US" sz="2800" b="1" dirty="0"/>
              <a:t>Data Pre-Processing</a:t>
            </a:r>
          </a:p>
        </p:txBody>
      </p:sp>
      <p:sp>
        <p:nvSpPr>
          <p:cNvPr id="7" name="Slide Number Placeholder 6">
            <a:extLst>
              <a:ext uri="{FF2B5EF4-FFF2-40B4-BE49-F238E27FC236}">
                <a16:creationId xmlns:a16="http://schemas.microsoft.com/office/drawing/2014/main" id="{E52660D5-BE69-9843-A92C-C9386CF0A81A}"/>
              </a:ext>
            </a:extLst>
          </p:cNvPr>
          <p:cNvSpPr>
            <a:spLocks noGrp="1"/>
          </p:cNvSpPr>
          <p:nvPr>
            <p:ph type="sldNum" sz="quarter" idx="12"/>
          </p:nvPr>
        </p:nvSpPr>
        <p:spPr/>
        <p:txBody>
          <a:bodyPr/>
          <a:lstStyle/>
          <a:p>
            <a:fld id="{C5184E39-17C3-1B46-A006-9F7568AAA460}" type="slidenum">
              <a:rPr lang="en-US" smtClean="0"/>
              <a:t>38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897E717-6D08-6C44-A03E-17F15DBB64EE}"/>
                  </a:ext>
                </a:extLst>
              </p:cNvPr>
              <p:cNvSpPr txBox="1"/>
              <p:nvPr/>
            </p:nvSpPr>
            <p:spPr>
              <a:xfrm>
                <a:off x="638175" y="1323975"/>
                <a:ext cx="11553825" cy="4685257"/>
              </a:xfrm>
              <a:prstGeom prst="rect">
                <a:avLst/>
              </a:prstGeom>
              <a:noFill/>
            </p:spPr>
            <p:txBody>
              <a:bodyPr wrap="square" rtlCol="0">
                <a:spAutoFit/>
              </a:bodyPr>
              <a:lstStyle/>
              <a:p>
                <a:pPr marL="285750" indent="-285750">
                  <a:buFont typeface="Arial" panose="020B0604020202020204" pitchFamily="34" charset="0"/>
                  <a:buChar char="•"/>
                </a:pPr>
                <a:r>
                  <a:rPr lang="en-US" dirty="0"/>
                  <a:t>Before machine learning algorithms, we </a:t>
                </a:r>
                <a:r>
                  <a:rPr lang="en-US" b="1" dirty="0"/>
                  <a:t>standardized</a:t>
                </a:r>
                <a:r>
                  <a:rPr lang="en-US" dirty="0"/>
                  <a:t> and </a:t>
                </a:r>
                <a:r>
                  <a:rPr lang="en-US" b="1" dirty="0"/>
                  <a:t>normalized</a:t>
                </a:r>
                <a:r>
                  <a:rPr lang="en-US" dirty="0"/>
                  <a:t> the feature matrices.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t>
                </a:r>
                <a:r>
                  <a:rPr lang="en-US" b="1" dirty="0"/>
                  <a:t>standardization</a:t>
                </a:r>
                <a:r>
                  <a:rPr lang="en-US" dirty="0"/>
                  <a:t>, we centered the data with the mean through the formula given below:</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𝑍</m:t>
                    </m:r>
                    <m:r>
                      <a:rPr lang="en-US" i="1" smtClean="0">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 </m:t>
                        </m:r>
                        <m:r>
                          <a:rPr lang="en-US" i="1">
                            <a:latin typeface="Cambria Math" panose="02040503050406030204" pitchFamily="18" charset="0"/>
                          </a:rPr>
                          <m:t>𝜇</m:t>
                        </m:r>
                        <m:r>
                          <a:rPr lang="en-US" i="1">
                            <a:latin typeface="Cambria Math" panose="02040503050406030204" pitchFamily="18" charset="0"/>
                          </a:rPr>
                          <m:t>∗ </m:t>
                        </m:r>
                        <m:r>
                          <a:rPr lang="en-US" i="1">
                            <a:latin typeface="Cambria Math" panose="02040503050406030204" pitchFamily="18" charset="0"/>
                          </a:rPr>
                          <m:t>𝐼</m:t>
                        </m:r>
                      </m:e>
                    </m:d>
                  </m:oMath>
                </a14:m>
                <a:r>
                  <a:rPr lang="en-US" dirty="0"/>
                  <a:t>	,										(17)</a:t>
                </a:r>
              </a:p>
              <a:p>
                <a:endParaRPr lang="en-US" dirty="0"/>
              </a:p>
              <a:p>
                <a:r>
                  <a:rPr lang="en-US" dirty="0"/>
                  <a:t>where </a:t>
                </a:r>
                <a14:m>
                  <m:oMath xmlns:m="http://schemas.openxmlformats.org/officeDocument/2006/math">
                    <m:r>
                      <a:rPr lang="en-US" i="1" dirty="0" smtClean="0">
                        <a:latin typeface="Cambria Math" panose="02040503050406030204" pitchFamily="18" charset="0"/>
                      </a:rPr>
                      <m:t>𝜇</m:t>
                    </m:r>
                  </m:oMath>
                </a14:m>
                <a:r>
                  <a:rPr lang="en-US" dirty="0"/>
                  <a:t> is the mean of training samples.</a:t>
                </a:r>
              </a:p>
              <a:p>
                <a:endParaRPr lang="en-US" dirty="0"/>
              </a:p>
              <a:p>
                <a:pPr marL="285750" indent="-285750">
                  <a:buFont typeface="Arial" panose="020B0604020202020204" pitchFamily="34" charset="0"/>
                  <a:buChar char="•"/>
                </a:pPr>
                <a:r>
                  <a:rPr lang="en-US" dirty="0"/>
                  <a:t>We used the </a:t>
                </a:r>
                <a:r>
                  <a:rPr lang="en-US" b="1" dirty="0"/>
                  <a:t>L2 normalization </a:t>
                </a:r>
                <a:r>
                  <a:rPr lang="en-US" dirty="0"/>
                  <a:t>as the final settings of the data pre-processing pipeline. That is, each row of the matrix</a:t>
                </a:r>
              </a:p>
              <a:p>
                <a:r>
                  <a:rPr lang="en-US" dirty="0"/>
                  <a:t>was scaled as </a:t>
                </a:r>
                <a14:m>
                  <m:oMath xmlns:m="http://schemas.openxmlformats.org/officeDocument/2006/math">
                    <m:f>
                      <m:fPr>
                        <m:type m:val="lin"/>
                        <m:ctrlPr>
                          <a:rPr lang="en-US" b="0" i="1" dirty="0" smtClean="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𝑘</m:t>
                            </m:r>
                          </m:sub>
                        </m:sSub>
                      </m:num>
                      <m:den>
                        <m:rad>
                          <m:radPr>
                            <m:degHide m:val="on"/>
                            <m:ctrlPr>
                              <a:rPr lang="en-US" i="1" dirty="0">
                                <a:latin typeface="Cambria Math" panose="02040503050406030204" pitchFamily="18" charset="0"/>
                              </a:rPr>
                            </m:ctrlPr>
                          </m:radPr>
                          <m:deg/>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𝐿</m:t>
                                </m:r>
                                <m:sSub>
                                  <m:sSubPr>
                                    <m:ctrlPr>
                                      <a:rPr lang="en-US" i="1" dirty="0">
                                        <a:latin typeface="Cambria Math" panose="02040503050406030204" pitchFamily="18" charset="0"/>
                                      </a:rPr>
                                    </m:ctrlPr>
                                  </m:sSubPr>
                                  <m:e>
                                    <m:r>
                                      <a:rPr lang="en-US" i="1" dirty="0">
                                        <a:latin typeface="Cambria Math" panose="02040503050406030204" pitchFamily="18" charset="0"/>
                                      </a:rPr>
                                      <m:t>2</m:t>
                                    </m:r>
                                  </m:e>
                                  <m:sub>
                                    <m:r>
                                      <a:rPr lang="en-US" i="1" dirty="0">
                                        <a:latin typeface="Cambria Math" panose="02040503050406030204" pitchFamily="18" charset="0"/>
                                      </a:rPr>
                                      <m:t>𝑘</m:t>
                                    </m:r>
                                  </m:sub>
                                </m:sSub>
                              </m:sub>
                            </m:sSub>
                          </m:e>
                        </m:rad>
                      </m:den>
                    </m:f>
                  </m:oMath>
                </a14:m>
                <a:r>
                  <a:rPr lang="en-US" dirty="0"/>
                  <a:t> through:</a:t>
                </a:r>
              </a:p>
              <a:p>
                <a:endParaRPr lang="en-US" dirty="0"/>
              </a:p>
              <a:p>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𝐿</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2</m:t>
                            </m:r>
                          </m:e>
                          <m:sub>
                            <m:r>
                              <a:rPr lang="en-US" i="1" dirty="0" smtClean="0">
                                <a:latin typeface="Cambria Math" panose="02040503050406030204" pitchFamily="18" charset="0"/>
                              </a:rPr>
                              <m:t>𝑘</m:t>
                            </m:r>
                          </m:sub>
                        </m:sSub>
                      </m:sub>
                    </m:sSub>
                  </m:oMath>
                </a14:m>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𝑑</m:t>
                        </m:r>
                      </m:sup>
                      <m:e>
                        <m:sSup>
                          <m:sSupPr>
                            <m:ctrlPr>
                              <a:rPr lang="tr-TR" b="0" i="1" smtClean="0">
                                <a:latin typeface="Cambria Math" panose="02040503050406030204" pitchFamily="18" charset="0"/>
                              </a:rPr>
                            </m:ctrlPr>
                          </m:sSupPr>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𝑘</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𝑋</m:t>
                                    </m:r>
                                  </m:e>
                                  <m:sub>
                                    <m:r>
                                      <a:rPr lang="tr-TR" b="0" i="1" smtClean="0">
                                        <a:latin typeface="Cambria Math" panose="02040503050406030204" pitchFamily="18" charset="0"/>
                                      </a:rPr>
                                      <m:t>𝑘</m:t>
                                    </m:r>
                                    <m:r>
                                      <a:rPr lang="tr-TR" b="0" i="1" smtClean="0">
                                        <a:latin typeface="Cambria Math" panose="02040503050406030204" pitchFamily="18" charset="0"/>
                                      </a:rPr>
                                      <m:t>,</m:t>
                                    </m:r>
                                    <m:r>
                                      <a:rPr lang="tr-TR" b="0" i="1" smtClean="0">
                                        <a:latin typeface="Cambria Math" panose="02040503050406030204" pitchFamily="18" charset="0"/>
                                      </a:rPr>
                                      <m:t>𝑖</m:t>
                                    </m:r>
                                  </m:sub>
                                </m:sSub>
                              </m:e>
                            </m:d>
                          </m:e>
                          <m:sup>
                            <m:r>
                              <a:rPr lang="tr-TR" b="0" i="1" smtClean="0">
                                <a:latin typeface="Cambria Math" panose="02040503050406030204" pitchFamily="18" charset="0"/>
                              </a:rPr>
                              <m:t>2</m:t>
                            </m:r>
                          </m:sup>
                        </m:sSup>
                      </m:e>
                    </m:nary>
                  </m:oMath>
                </a14:m>
                <a:r>
                  <a:rPr lang="en-US" dirty="0"/>
                  <a:t>	,									(18)</a:t>
                </a:r>
              </a:p>
              <a:p>
                <a:endParaRPr lang="en-US" dirty="0"/>
              </a:p>
              <a:p>
                <a:r>
                  <a:rPr lang="en-US" dirty="0"/>
                  <a:t>where d is the number of features,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𝑘</m:t>
                        </m:r>
                      </m:e>
                      <m:sup>
                        <m:r>
                          <a:rPr lang="en-US" i="1" dirty="0" smtClean="0">
                            <a:latin typeface="Cambria Math" panose="02040503050406030204" pitchFamily="18" charset="0"/>
                          </a:rPr>
                          <m:t>𝑡h</m:t>
                        </m:r>
                      </m:sup>
                    </m:sSup>
                  </m:oMath>
                </a14:m>
                <a:r>
                  <a:rPr lang="en-US" dirty="0"/>
                  <a:t> sample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𝑘</m:t>
                        </m:r>
                        <m:r>
                          <a:rPr lang="en-US" i="1" dirty="0" smtClean="0">
                            <a:latin typeface="Cambria Math" panose="02040503050406030204" pitchFamily="18" charset="0"/>
                          </a:rPr>
                          <m:t>=1,…,</m:t>
                        </m:r>
                        <m:r>
                          <a:rPr lang="en-US" i="1" dirty="0" err="1" smtClean="0">
                            <a:latin typeface="Cambria Math" panose="02040503050406030204" pitchFamily="18" charset="0"/>
                          </a:rPr>
                          <m:t>𝑁</m:t>
                        </m:r>
                      </m:e>
                    </m:d>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r>
                          <a:rPr lang="tr-TR" b="0" i="1" dirty="0" smtClean="0">
                            <a:latin typeface="Cambria Math" panose="02040503050406030204" pitchFamily="18" charset="0"/>
                          </a:rPr>
                          <m:t>,</m:t>
                        </m:r>
                        <m:r>
                          <a:rPr lang="tr-TR" b="0" i="1" dirty="0" smtClean="0">
                            <a:latin typeface="Cambria Math" panose="02040503050406030204" pitchFamily="18" charset="0"/>
                          </a:rPr>
                          <m:t>𝑖</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en-US" i="1" dirty="0" smtClean="0">
                            <a:latin typeface="Cambria Math" panose="02040503050406030204" pitchFamily="18" charset="0"/>
                          </a:rPr>
                          <m:t>𝑡h</m:t>
                        </m:r>
                      </m:sup>
                    </m:sSup>
                  </m:oMath>
                </a14:m>
                <a:r>
                  <a:rPr lang="en-US" dirty="0"/>
                  <a:t> feature value of corresponding sample,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𝑘</m:t>
                        </m:r>
                      </m:sub>
                    </m:sSub>
                  </m:oMath>
                </a14:m>
                <a:r>
                  <a:rPr lang="en-US" dirty="0"/>
                  <a:t> is the target value for corresponding sample.</a:t>
                </a:r>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4897E717-6D08-6C44-A03E-17F15DBB64EE}"/>
                  </a:ext>
                </a:extLst>
              </p:cNvPr>
              <p:cNvSpPr txBox="1">
                <a:spLocks noRot="1" noChangeAspect="1" noMove="1" noResize="1" noEditPoints="1" noAdjustHandles="1" noChangeArrowheads="1" noChangeShapeType="1" noTextEdit="1"/>
              </p:cNvSpPr>
              <p:nvPr/>
            </p:nvSpPr>
            <p:spPr>
              <a:xfrm>
                <a:off x="638175" y="1323975"/>
                <a:ext cx="11553825" cy="4685257"/>
              </a:xfrm>
              <a:prstGeom prst="rect">
                <a:avLst/>
              </a:prstGeom>
              <a:blipFill>
                <a:blip r:embed="rId2"/>
                <a:stretch>
                  <a:fillRect l="-439" t="-541"/>
                </a:stretch>
              </a:blipFill>
            </p:spPr>
            <p:txBody>
              <a:bodyPr/>
              <a:lstStyle/>
              <a:p>
                <a:r>
                  <a:rPr lang="en-US">
                    <a:noFill/>
                  </a:rPr>
                  <a:t> </a:t>
                </a:r>
              </a:p>
            </p:txBody>
          </p:sp>
        </mc:Fallback>
      </mc:AlternateContent>
    </p:spTree>
    <p:extLst>
      <p:ext uri="{BB962C8B-B14F-4D97-AF65-F5344CB8AC3E}">
        <p14:creationId xmlns:p14="http://schemas.microsoft.com/office/powerpoint/2010/main" val="157959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7" name="Slide Number Placeholder 6">
            <a:extLst>
              <a:ext uri="{FF2B5EF4-FFF2-40B4-BE49-F238E27FC236}">
                <a16:creationId xmlns:a16="http://schemas.microsoft.com/office/drawing/2014/main" id="{D30CA929-3A6E-164D-8710-5C199F6CBAF5}"/>
              </a:ext>
            </a:extLst>
          </p:cNvPr>
          <p:cNvSpPr>
            <a:spLocks noGrp="1"/>
          </p:cNvSpPr>
          <p:nvPr>
            <p:ph type="sldNum" sz="quarter" idx="12"/>
          </p:nvPr>
        </p:nvSpPr>
        <p:spPr/>
        <p:txBody>
          <a:bodyPr/>
          <a:lstStyle/>
          <a:p>
            <a:fld id="{C5184E39-17C3-1B46-A006-9F7568AAA460}" type="slidenum">
              <a:rPr lang="en-US" smtClean="0"/>
              <a:t>3</a:t>
            </a:fld>
            <a:endParaRPr lang="en-US"/>
          </a:p>
        </p:txBody>
      </p:sp>
      <p:pic>
        <p:nvPicPr>
          <p:cNvPr id="2" name="Picture 1">
            <a:extLst>
              <a:ext uri="{FF2B5EF4-FFF2-40B4-BE49-F238E27FC236}">
                <a16:creationId xmlns:a16="http://schemas.microsoft.com/office/drawing/2014/main" id="{CEED2077-5FD3-7249-BDAB-6B27DE19E3FF}"/>
              </a:ext>
            </a:extLst>
          </p:cNvPr>
          <p:cNvPicPr>
            <a:picLocks noChangeAspect="1"/>
          </p:cNvPicPr>
          <p:nvPr/>
        </p:nvPicPr>
        <p:blipFill>
          <a:blip r:embed="rId2"/>
          <a:stretch>
            <a:fillRect/>
          </a:stretch>
        </p:blipFill>
        <p:spPr>
          <a:xfrm>
            <a:off x="6515099" y="915106"/>
            <a:ext cx="5403032" cy="3025698"/>
          </a:xfrm>
          <a:prstGeom prst="rect">
            <a:avLst/>
          </a:prstGeom>
        </p:spPr>
      </p:pic>
      <p:sp>
        <p:nvSpPr>
          <p:cNvPr id="4" name="TextBox 3">
            <a:extLst>
              <a:ext uri="{FF2B5EF4-FFF2-40B4-BE49-F238E27FC236}">
                <a16:creationId xmlns:a16="http://schemas.microsoft.com/office/drawing/2014/main" id="{6EA6C5E8-CACD-CF48-BB26-4FEDBD0AAF18}"/>
              </a:ext>
            </a:extLst>
          </p:cNvPr>
          <p:cNvSpPr txBox="1"/>
          <p:nvPr/>
        </p:nvSpPr>
        <p:spPr>
          <a:xfrm>
            <a:off x="492369" y="1196473"/>
            <a:ext cx="11700767" cy="5355312"/>
          </a:xfrm>
          <a:prstGeom prst="rect">
            <a:avLst/>
          </a:prstGeom>
          <a:noFill/>
        </p:spPr>
        <p:txBody>
          <a:bodyPr wrap="none" rtlCol="0">
            <a:spAutoFit/>
          </a:bodyPr>
          <a:lstStyle/>
          <a:p>
            <a:pPr marL="285750" indent="-285750">
              <a:buFont typeface="Arial" panose="020B0604020202020204" pitchFamily="34" charset="0"/>
              <a:buChar char="•"/>
            </a:pPr>
            <a:r>
              <a:rPr lang="en-US" b="1" dirty="0"/>
              <a:t>Coronaviruses</a:t>
            </a:r>
            <a:r>
              <a:rPr lang="en-US" dirty="0"/>
              <a:t> are a family of RNA related viruses causing </a:t>
            </a:r>
          </a:p>
          <a:p>
            <a:r>
              <a:rPr lang="en-US" dirty="0"/>
              <a:t>respiratory diseases in animals and humans.</a:t>
            </a:r>
          </a:p>
          <a:p>
            <a:endParaRPr lang="en-US" dirty="0"/>
          </a:p>
          <a:p>
            <a:pPr marL="285750" indent="-285750">
              <a:buFont typeface="Arial" panose="020B0604020202020204" pitchFamily="34" charset="0"/>
              <a:buChar char="•"/>
            </a:pPr>
            <a:r>
              <a:rPr lang="en-US" dirty="0"/>
              <a:t>In December 2019 a novel coronavirus was identified in </a:t>
            </a:r>
            <a:r>
              <a:rPr lang="en-US" b="1" dirty="0"/>
              <a:t>Wuhan city </a:t>
            </a:r>
          </a:p>
          <a:p>
            <a:r>
              <a:rPr lang="en-US" b="1" dirty="0"/>
              <a:t>of China</a:t>
            </a:r>
            <a:r>
              <a:rPr lang="en-US" dirty="0"/>
              <a:t> and spread across the country in a short time.</a:t>
            </a:r>
          </a:p>
          <a:p>
            <a:endParaRPr lang="en-US" dirty="0"/>
          </a:p>
          <a:p>
            <a:pPr marL="285750" indent="-285750">
              <a:buFont typeface="Arial" panose="020B0604020202020204" pitchFamily="34" charset="0"/>
              <a:buChar char="•"/>
            </a:pPr>
            <a:r>
              <a:rPr lang="en-US" dirty="0"/>
              <a:t>On 11 March, 2020,  WHO declared a </a:t>
            </a:r>
            <a:r>
              <a:rPr lang="en-US" b="1" dirty="0"/>
              <a:t>global pandemic </a:t>
            </a:r>
          </a:p>
          <a:p>
            <a:r>
              <a:rPr lang="en-US" dirty="0"/>
              <a:t>due to the worldwide spread of the COVID-19.</a:t>
            </a:r>
          </a:p>
          <a:p>
            <a:endParaRPr lang="en-US" dirty="0"/>
          </a:p>
          <a:p>
            <a:pPr marL="285750" indent="-285750">
              <a:buFont typeface="Arial" panose="020B0604020202020204" pitchFamily="34" charset="0"/>
              <a:buChar char="•"/>
            </a:pPr>
            <a:r>
              <a:rPr lang="en-US" dirty="0"/>
              <a:t>As of June 15, 2021, COVID-19 has caused more than </a:t>
            </a:r>
            <a:r>
              <a:rPr lang="en-US" b="1" dirty="0"/>
              <a:t>176 million</a:t>
            </a:r>
            <a:r>
              <a:rPr lang="en-US" dirty="0"/>
              <a:t> people </a:t>
            </a:r>
          </a:p>
          <a:p>
            <a:r>
              <a:rPr lang="en-US" dirty="0"/>
              <a:t>to be infected and more than </a:t>
            </a:r>
            <a:r>
              <a:rPr lang="en-US" b="1" dirty="0"/>
              <a:t>3.8 million </a:t>
            </a:r>
            <a:r>
              <a:rPr lang="en-US" dirty="0"/>
              <a:t>deaths worldwide, and continues to spread globally.</a:t>
            </a:r>
          </a:p>
          <a:p>
            <a:endParaRPr lang="en-US" dirty="0"/>
          </a:p>
          <a:p>
            <a:pPr marL="285750" indent="-285750">
              <a:buFont typeface="Arial" panose="020B0604020202020204" pitchFamily="34" charset="0"/>
              <a:buChar char="•"/>
            </a:pPr>
            <a:r>
              <a:rPr lang="en-US" dirty="0"/>
              <a:t>Detecting and distinguishing COVID-19, pneumonia and similar diseases from chest X-rays may be a </a:t>
            </a:r>
            <a:r>
              <a:rPr lang="en-US" b="1" dirty="0"/>
              <a:t>difficult</a:t>
            </a:r>
            <a:r>
              <a:rPr lang="en-US" dirty="0"/>
              <a:t> task </a:t>
            </a:r>
          </a:p>
          <a:p>
            <a:r>
              <a:rPr lang="en-US" dirty="0"/>
              <a:t>even for expert radiologists.</a:t>
            </a:r>
          </a:p>
          <a:p>
            <a:endParaRPr lang="en-US" dirty="0"/>
          </a:p>
          <a:p>
            <a:pPr marL="285750" indent="-285750">
              <a:buFont typeface="Arial" panose="020B0604020202020204" pitchFamily="34" charset="0"/>
              <a:buChar char="•"/>
            </a:pPr>
            <a:r>
              <a:rPr lang="en-US" dirty="0"/>
              <a:t>The recent advances in </a:t>
            </a:r>
            <a:r>
              <a:rPr lang="en-US" b="1" dirty="0"/>
              <a:t>deep learning </a:t>
            </a:r>
            <a:r>
              <a:rPr lang="en-US" dirty="0"/>
              <a:t>and </a:t>
            </a:r>
            <a:r>
              <a:rPr lang="en-US" b="1" dirty="0"/>
              <a:t>machine learning </a:t>
            </a:r>
            <a:r>
              <a:rPr lang="en-US" dirty="0"/>
              <a:t>algorithms also open a venue for proposing </a:t>
            </a:r>
          </a:p>
          <a:p>
            <a:r>
              <a:rPr lang="en-US" dirty="0"/>
              <a:t>alternative approaches or developing new algorithms for detection of COVID-19 which can be served as a smart-assistance </a:t>
            </a:r>
          </a:p>
          <a:p>
            <a:r>
              <a:rPr lang="en-US" dirty="0"/>
              <a:t>tool for medical doctors and radiologists whose workload has always been very heavy during the pandemic.</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08623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822906" cy="523220"/>
          </a:xfrm>
          <a:prstGeom prst="rect">
            <a:avLst/>
          </a:prstGeom>
          <a:noFill/>
        </p:spPr>
        <p:txBody>
          <a:bodyPr wrap="none" rtlCol="0">
            <a:spAutoFit/>
          </a:bodyPr>
          <a:lstStyle/>
          <a:p>
            <a:r>
              <a:rPr lang="en-US" sz="2800" b="1" dirty="0"/>
              <a:t>Hyper-Parameter Tuning</a:t>
            </a:r>
          </a:p>
        </p:txBody>
      </p:sp>
      <p:sp>
        <p:nvSpPr>
          <p:cNvPr id="7" name="Slide Number Placeholder 6">
            <a:extLst>
              <a:ext uri="{FF2B5EF4-FFF2-40B4-BE49-F238E27FC236}">
                <a16:creationId xmlns:a16="http://schemas.microsoft.com/office/drawing/2014/main" id="{5DF120A2-70D8-1749-B662-C5D43286C582}"/>
              </a:ext>
            </a:extLst>
          </p:cNvPr>
          <p:cNvSpPr>
            <a:spLocks noGrp="1"/>
          </p:cNvSpPr>
          <p:nvPr>
            <p:ph type="sldNum" sz="quarter" idx="12"/>
          </p:nvPr>
        </p:nvSpPr>
        <p:spPr/>
        <p:txBody>
          <a:bodyPr/>
          <a:lstStyle/>
          <a:p>
            <a:fld id="{C5184E39-17C3-1B46-A006-9F7568AAA460}" type="slidenum">
              <a:rPr lang="en-US" smtClean="0"/>
              <a:t>39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1E14DC1-7DE5-DF42-AABF-55583A3B5D27}"/>
                  </a:ext>
                </a:extLst>
              </p:cNvPr>
              <p:cNvSpPr txBox="1"/>
              <p:nvPr/>
            </p:nvSpPr>
            <p:spPr>
              <a:xfrm>
                <a:off x="492369" y="1466850"/>
                <a:ext cx="11654106" cy="3141758"/>
              </a:xfrm>
              <a:prstGeom prst="rect">
                <a:avLst/>
              </a:prstGeom>
              <a:noFill/>
            </p:spPr>
            <p:txBody>
              <a:bodyPr wrap="square" rtlCol="0">
                <a:spAutoFit/>
              </a:bodyPr>
              <a:lstStyle/>
              <a:p>
                <a:pPr marL="285750" indent="-285750">
                  <a:buFont typeface="Arial" panose="020B0604020202020204" pitchFamily="34" charset="0"/>
                  <a:buChar char="•"/>
                </a:pPr>
                <a:r>
                  <a:rPr lang="en-US" dirty="0"/>
                  <a:t>We used </a:t>
                </a:r>
                <a:r>
                  <a:rPr lang="en-US" b="1" dirty="0"/>
                  <a:t>grid search </a:t>
                </a:r>
                <a:r>
                  <a:rPr lang="en-US" dirty="0"/>
                  <a:t>method for hyper-parameter optimization.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combinations between hyper-parameter options were experimented. For instance, if there exists m number of </a:t>
                </a:r>
              </a:p>
              <a:p>
                <a:r>
                  <a:rPr lang="en-US" dirty="0"/>
                  <a:t>hyper-parameters and each of them has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𝑖</m:t>
                        </m:r>
                      </m:sub>
                    </m:sSub>
                  </m:oMath>
                </a14:m>
                <a:r>
                  <a:rPr lang="en-US" dirty="0"/>
                  <a:t> options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𝑖</m:t>
                        </m:r>
                      </m:sub>
                    </m:sSub>
                  </m:oMath>
                </a14:m>
                <a:r>
                  <a:rPr lang="en-US" dirty="0"/>
                  <a:t>’s are positive integers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a:latin typeface="Cambria Math" panose="02040503050406030204" pitchFamily="18" charset="0"/>
                          </a:rPr>
                          <m:t>1,2,…</m:t>
                        </m:r>
                        <m:r>
                          <a:rPr lang="en-US" i="1" dirty="0" err="1">
                            <a:latin typeface="Cambria Math" panose="02040503050406030204" pitchFamily="18" charset="0"/>
                          </a:rPr>
                          <m:t>,</m:t>
                        </m:r>
                        <m:r>
                          <a:rPr lang="en-US" i="1" dirty="0" err="1" smtClean="0">
                            <a:latin typeface="Cambria Math" panose="02040503050406030204" pitchFamily="18" charset="0"/>
                          </a:rPr>
                          <m:t>𝑚</m:t>
                        </m:r>
                      </m:e>
                    </m:d>
                  </m:oMath>
                </a14:m>
                <a:r>
                  <a:rPr lang="en-US" dirty="0"/>
                  <a:t>, then the total number of grid search iterations are </a:t>
                </a:r>
                <a14:m>
                  <m:oMath xmlns:m="http://schemas.openxmlformats.org/officeDocument/2006/math">
                    <m:nary>
                      <m:naryPr>
                        <m:chr m:val="∏"/>
                        <m:ctrlPr>
                          <a:rPr lang="en-US" i="1" dirty="0" smtClean="0">
                            <a:latin typeface="Cambria Math" panose="02040503050406030204" pitchFamily="18" charset="0"/>
                          </a:rPr>
                        </m:ctrlPr>
                      </m:naryPr>
                      <m:sub>
                        <m:r>
                          <a:rPr lang="en-US" i="1" dirty="0" err="1" smtClean="0">
                            <a:latin typeface="Cambria Math" panose="02040503050406030204" pitchFamily="18" charset="0"/>
                          </a:rPr>
                          <m:t>𝑖</m:t>
                        </m:r>
                        <m:r>
                          <a:rPr lang="en-US" i="1" dirty="0">
                            <a:latin typeface="Cambria Math" panose="02040503050406030204" pitchFamily="18" charset="0"/>
                          </a:rPr>
                          <m:t>=</m:t>
                        </m:r>
                        <m:r>
                          <a:rPr lang="en-US" i="1" dirty="0" smtClean="0">
                            <a:latin typeface="Cambria Math" panose="02040503050406030204" pitchFamily="18" charset="0"/>
                          </a:rPr>
                          <m:t>0</m:t>
                        </m:r>
                      </m:sub>
                      <m:sup>
                        <m:r>
                          <a:rPr lang="en-US" i="1" dirty="0" smtClean="0">
                            <a:latin typeface="Cambria Math" panose="02040503050406030204" pitchFamily="18" charset="0"/>
                          </a:rPr>
                          <m:t>𝑚</m:t>
                        </m:r>
                      </m:sup>
                      <m:e>
                        <m:sSub>
                          <m:sSubPr>
                            <m:ctrlPr>
                              <a:rPr lang="en-US" i="1" dirty="0" err="1" smtClean="0">
                                <a:latin typeface="Cambria Math" panose="02040503050406030204" pitchFamily="18" charset="0"/>
                              </a:rPr>
                            </m:ctrlPr>
                          </m:sSubPr>
                          <m:e>
                            <m:r>
                              <a:rPr lang="en-US" i="1" dirty="0" err="1">
                                <a:latin typeface="Cambria Math" panose="02040503050406030204" pitchFamily="18" charset="0"/>
                              </a:rPr>
                              <m:t>𝑎</m:t>
                            </m:r>
                          </m:e>
                          <m:sub>
                            <m:r>
                              <a:rPr lang="en-US" i="1" dirty="0" err="1" smtClean="0">
                                <a:latin typeface="Cambria Math" panose="02040503050406030204" pitchFamily="18" charset="0"/>
                              </a:rPr>
                              <m:t>𝑖</m:t>
                            </m:r>
                          </m:sub>
                        </m:sSub>
                      </m:e>
                    </m:nary>
                  </m:oMath>
                </a14:m>
                <a:r>
                  <a:rPr lang="en-US" dirty="0"/>
                  <a:t>. Moreover, if K-Fold cross validation was applied, the number of iterations are raised to </a:t>
                </a:r>
                <a14:m>
                  <m:oMath xmlns:m="http://schemas.openxmlformats.org/officeDocument/2006/math">
                    <m:r>
                      <m:rPr>
                        <m:sty m:val="p"/>
                      </m:rPr>
                      <a:rPr lang="tr-TR" b="0" i="0" dirty="0" smtClean="0">
                        <a:latin typeface="Cambria Math" panose="02040503050406030204" pitchFamily="18" charset="0"/>
                      </a:rPr>
                      <m:t>K</m:t>
                    </m:r>
                    <m:r>
                      <a:rPr lang="tr-TR" b="0" i="0" dirty="0" smtClean="0">
                        <a:latin typeface="Cambria Math" panose="02040503050406030204" pitchFamily="18" charset="0"/>
                      </a:rPr>
                      <m:t> </m:t>
                    </m:r>
                    <m:r>
                      <a:rPr lang="tr-TR" b="0" i="1" dirty="0" smtClean="0">
                        <a:latin typeface="Cambria Math" panose="02040503050406030204" pitchFamily="18" charset="0"/>
                      </a:rPr>
                      <m:t>×</m:t>
                    </m:r>
                    <m:nary>
                      <m:naryPr>
                        <m:chr m:val="∏"/>
                        <m:ctrlPr>
                          <a:rPr lang="en-US" i="1" dirty="0">
                            <a:latin typeface="Cambria Math" panose="02040503050406030204" pitchFamily="18" charset="0"/>
                          </a:rPr>
                        </m:ctrlPr>
                      </m:naryPr>
                      <m:sub>
                        <m:r>
                          <a:rPr lang="en-US" i="1" dirty="0" err="1">
                            <a:latin typeface="Cambria Math" panose="02040503050406030204" pitchFamily="18" charset="0"/>
                          </a:rPr>
                          <m:t>𝑖</m:t>
                        </m:r>
                        <m:r>
                          <a:rPr lang="en-US" i="1" dirty="0">
                            <a:latin typeface="Cambria Math" panose="02040503050406030204" pitchFamily="18" charset="0"/>
                          </a:rPr>
                          <m:t>=0</m:t>
                        </m:r>
                      </m:sub>
                      <m:sup>
                        <m:r>
                          <a:rPr lang="en-US" i="1" dirty="0">
                            <a:latin typeface="Cambria Math" panose="02040503050406030204" pitchFamily="18" charset="0"/>
                          </a:rPr>
                          <m:t>𝑚</m:t>
                        </m:r>
                      </m:sup>
                      <m:e>
                        <m:sSub>
                          <m:sSubPr>
                            <m:ctrlPr>
                              <a:rPr lang="en-US" i="1" dirty="0" err="1">
                                <a:latin typeface="Cambria Math" panose="02040503050406030204" pitchFamily="18" charset="0"/>
                              </a:rPr>
                            </m:ctrlPr>
                          </m:sSubPr>
                          <m:e>
                            <m:r>
                              <a:rPr lang="en-US" i="1" dirty="0" err="1">
                                <a:latin typeface="Cambria Math" panose="02040503050406030204" pitchFamily="18" charset="0"/>
                              </a:rPr>
                              <m:t>𝑎</m:t>
                            </m:r>
                          </m:e>
                          <m:sub>
                            <m:r>
                              <a:rPr lang="en-US" i="1" dirty="0" err="1">
                                <a:latin typeface="Cambria Math" panose="02040503050406030204" pitchFamily="18" charset="0"/>
                              </a:rPr>
                              <m:t>𝑖</m:t>
                            </m:r>
                          </m:sub>
                        </m:sSub>
                      </m:e>
                    </m:nary>
                  </m:oMath>
                </a14:m>
                <a:r>
                  <a:rPr lang="en-US" dirty="0"/>
                  <a:t>.</a:t>
                </a:r>
              </a:p>
              <a:p>
                <a:endParaRPr lang="en-US" dirty="0"/>
              </a:p>
              <a:p>
                <a:pPr marL="285750" indent="-285750">
                  <a:buFont typeface="Arial" panose="020B0604020202020204" pitchFamily="34" charset="0"/>
                  <a:buChar char="•"/>
                </a:pPr>
                <a:r>
                  <a:rPr lang="en-US" dirty="0"/>
                  <a:t>We made the decision about to choose the optimal hyper-parameters according to </a:t>
                </a:r>
                <a:r>
                  <a:rPr lang="en-US" b="1" dirty="0"/>
                  <a:t>accuracy</a:t>
                </a:r>
                <a:r>
                  <a:rPr lang="en-US" dirty="0"/>
                  <a:t> values. If at least two </a:t>
                </a:r>
              </a:p>
              <a:p>
                <a:r>
                  <a:rPr lang="en-US" dirty="0"/>
                  <a:t>combinations has the same accuracy values, then we compared the </a:t>
                </a:r>
                <a:r>
                  <a:rPr lang="en-US" b="1" dirty="0"/>
                  <a:t>computation times</a:t>
                </a:r>
                <a:r>
                  <a:rPr lang="en-US" dirty="0"/>
                  <a:t>, and chose the fastest one. If there are at least two combinations that have the same accuracy values and computation times, then we selected the </a:t>
                </a:r>
                <a:r>
                  <a:rPr lang="en-US" b="1" dirty="0"/>
                  <a:t>last experienced</a:t>
                </a:r>
                <a:r>
                  <a:rPr lang="en-US" dirty="0"/>
                  <a:t> one during the grid search process.</a:t>
                </a:r>
              </a:p>
            </p:txBody>
          </p:sp>
        </mc:Choice>
        <mc:Fallback xmlns="">
          <p:sp>
            <p:nvSpPr>
              <p:cNvPr id="2" name="TextBox 1">
                <a:extLst>
                  <a:ext uri="{FF2B5EF4-FFF2-40B4-BE49-F238E27FC236}">
                    <a16:creationId xmlns:a16="http://schemas.microsoft.com/office/drawing/2014/main" id="{41E14DC1-7DE5-DF42-AABF-55583A3B5D27}"/>
                  </a:ext>
                </a:extLst>
              </p:cNvPr>
              <p:cNvSpPr txBox="1">
                <a:spLocks noRot="1" noChangeAspect="1" noMove="1" noResize="1" noEditPoints="1" noAdjustHandles="1" noChangeArrowheads="1" noChangeShapeType="1" noTextEdit="1"/>
              </p:cNvSpPr>
              <p:nvPr/>
            </p:nvSpPr>
            <p:spPr>
              <a:xfrm>
                <a:off x="492369" y="1466850"/>
                <a:ext cx="11654106" cy="3141758"/>
              </a:xfrm>
              <a:prstGeom prst="rect">
                <a:avLst/>
              </a:prstGeom>
              <a:blipFill>
                <a:blip r:embed="rId2"/>
                <a:stretch>
                  <a:fillRect l="-435" t="-806" r="-218" b="-2419"/>
                </a:stretch>
              </a:blipFill>
            </p:spPr>
            <p:txBody>
              <a:bodyPr/>
              <a:lstStyle/>
              <a:p>
                <a:r>
                  <a:rPr lang="en-US">
                    <a:noFill/>
                  </a:rPr>
                  <a:t> </a:t>
                </a:r>
              </a:p>
            </p:txBody>
          </p:sp>
        </mc:Fallback>
      </mc:AlternateContent>
    </p:spTree>
    <p:extLst>
      <p:ext uri="{BB962C8B-B14F-4D97-AF65-F5344CB8AC3E}">
        <p14:creationId xmlns:p14="http://schemas.microsoft.com/office/powerpoint/2010/main" val="3540969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40</a:t>
            </a:fld>
            <a:endParaRPr lang="en-US"/>
          </a:p>
        </p:txBody>
      </p:sp>
      <p:sp>
        <p:nvSpPr>
          <p:cNvPr id="2" name="TextBox 1">
            <a:extLst>
              <a:ext uri="{FF2B5EF4-FFF2-40B4-BE49-F238E27FC236}">
                <a16:creationId xmlns:a16="http://schemas.microsoft.com/office/drawing/2014/main" id="{56AE14B8-5669-994B-BED9-3D7344A3E756}"/>
              </a:ext>
            </a:extLst>
          </p:cNvPr>
          <p:cNvSpPr txBox="1"/>
          <p:nvPr/>
        </p:nvSpPr>
        <p:spPr>
          <a:xfrm>
            <a:off x="492369" y="1334206"/>
            <a:ext cx="11699631"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SVM, LR, KNN and LDA algorithms </a:t>
            </a:r>
            <a:r>
              <a:rPr lang="en-US" dirty="0"/>
              <a:t>were experienced as ML algorithms by preserving the train and test set partitioning </a:t>
            </a:r>
          </a:p>
          <a:p>
            <a:r>
              <a:rPr lang="en-US" dirty="0"/>
              <a:t>performed at the beginning.</a:t>
            </a:r>
          </a:p>
          <a:p>
            <a:endParaRPr lang="en-US" dirty="0"/>
          </a:p>
          <a:p>
            <a:pPr marL="285750" indent="-285750">
              <a:buFont typeface="Arial" panose="020B0604020202020204" pitchFamily="34" charset="0"/>
              <a:buChar char="•"/>
            </a:pPr>
            <a:r>
              <a:rPr lang="en-US" dirty="0"/>
              <a:t>Penalty options, which are </a:t>
            </a:r>
            <a:r>
              <a:rPr lang="en-US" b="1" dirty="0"/>
              <a:t>no penalty, lasso penalty </a:t>
            </a:r>
            <a:r>
              <a:rPr lang="en-US" dirty="0"/>
              <a:t>and</a:t>
            </a:r>
            <a:r>
              <a:rPr lang="en-US" b="1" dirty="0"/>
              <a:t> ridge penalty</a:t>
            </a:r>
            <a:r>
              <a:rPr lang="en-US" dirty="0"/>
              <a:t>, was experimented separately for feasible ML </a:t>
            </a:r>
          </a:p>
          <a:p>
            <a:r>
              <a:rPr lang="en-US" dirty="0"/>
              <a:t>algorithms.</a:t>
            </a:r>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3405348684"/>
              </p:ext>
            </p:extLst>
          </p:nvPr>
        </p:nvGraphicFramePr>
        <p:xfrm>
          <a:off x="3652958" y="3505200"/>
          <a:ext cx="5378450" cy="1854200"/>
        </p:xfrm>
        <a:graphic>
          <a:graphicData uri="http://schemas.openxmlformats.org/drawingml/2006/table">
            <a:tbl>
              <a:tblPr firstRow="1" bandRow="1">
                <a:tableStyleId>{5C22544A-7EE6-4342-B048-85BDC9FD1C3A}</a:tableStyleId>
              </a:tblPr>
              <a:tblGrid>
                <a:gridCol w="1149350">
                  <a:extLst>
                    <a:ext uri="{9D8B030D-6E8A-4147-A177-3AD203B41FA5}">
                      <a16:colId xmlns:a16="http://schemas.microsoft.com/office/drawing/2014/main" val="1007265543"/>
                    </a:ext>
                  </a:extLst>
                </a:gridCol>
                <a:gridCol w="1238250">
                  <a:extLst>
                    <a:ext uri="{9D8B030D-6E8A-4147-A177-3AD203B41FA5}">
                      <a16:colId xmlns:a16="http://schemas.microsoft.com/office/drawing/2014/main" val="3943156687"/>
                    </a:ext>
                  </a:extLst>
                </a:gridCol>
                <a:gridCol w="1476375">
                  <a:extLst>
                    <a:ext uri="{9D8B030D-6E8A-4147-A177-3AD203B41FA5}">
                      <a16:colId xmlns:a16="http://schemas.microsoft.com/office/drawing/2014/main" val="3602063895"/>
                    </a:ext>
                  </a:extLst>
                </a:gridCol>
                <a:gridCol w="1514475">
                  <a:extLst>
                    <a:ext uri="{9D8B030D-6E8A-4147-A177-3AD203B41FA5}">
                      <a16:colId xmlns:a16="http://schemas.microsoft.com/office/drawing/2014/main" val="382586116"/>
                    </a:ext>
                  </a:extLst>
                </a:gridCol>
              </a:tblGrid>
              <a:tr h="370840">
                <a:tc>
                  <a:txBody>
                    <a:bodyPr/>
                    <a:lstStyle/>
                    <a:p>
                      <a:r>
                        <a:rPr lang="en-US" dirty="0"/>
                        <a:t>Algorithm</a:t>
                      </a:r>
                    </a:p>
                  </a:txBody>
                  <a:tcPr/>
                </a:tc>
                <a:tc>
                  <a:txBody>
                    <a:bodyPr/>
                    <a:lstStyle/>
                    <a:p>
                      <a:r>
                        <a:rPr lang="en-US" dirty="0"/>
                        <a:t>No Penalty</a:t>
                      </a:r>
                    </a:p>
                  </a:txBody>
                  <a:tcPr/>
                </a:tc>
                <a:tc>
                  <a:txBody>
                    <a:bodyPr/>
                    <a:lstStyle/>
                    <a:p>
                      <a:r>
                        <a:rPr lang="en-US" dirty="0"/>
                        <a:t>Lasso Penalty</a:t>
                      </a:r>
                    </a:p>
                  </a:txBody>
                  <a:tcPr/>
                </a:tc>
                <a:tc>
                  <a:txBody>
                    <a:bodyPr/>
                    <a:lstStyle/>
                    <a:p>
                      <a:r>
                        <a:rPr lang="en-US" dirty="0"/>
                        <a:t>Ridge Penalty</a:t>
                      </a:r>
                    </a:p>
                  </a:txBody>
                  <a:tcPr/>
                </a:tc>
                <a:extLst>
                  <a:ext uri="{0D108BD9-81ED-4DB2-BD59-A6C34878D82A}">
                    <a16:rowId xmlns:a16="http://schemas.microsoft.com/office/drawing/2014/main" val="903596503"/>
                  </a:ext>
                </a:extLst>
              </a:tr>
              <a:tr h="370840">
                <a:tc>
                  <a:txBody>
                    <a:bodyPr/>
                    <a:lstStyle/>
                    <a:p>
                      <a:r>
                        <a:rPr lang="en-US" dirty="0"/>
                        <a:t>SVM</a:t>
                      </a:r>
                    </a:p>
                  </a:txBody>
                  <a:tcPr/>
                </a:tc>
                <a:tc>
                  <a:txBody>
                    <a:bodyPr/>
                    <a:lstStyle/>
                    <a:p>
                      <a:pPr algn="ctr"/>
                      <a:endParaRPr lang="tr-TR"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338048115"/>
                  </a:ext>
                </a:extLst>
              </a:tr>
              <a:tr h="370840">
                <a:tc>
                  <a:txBody>
                    <a:bodyPr/>
                    <a:lstStyle/>
                    <a:p>
                      <a:r>
                        <a:rPr lang="en-US" dirty="0"/>
                        <a:t>LR</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252353253"/>
                  </a:ext>
                </a:extLst>
              </a:tr>
              <a:tr h="370840">
                <a:tc>
                  <a:txBody>
                    <a:bodyPr/>
                    <a:lstStyle/>
                    <a:p>
                      <a:r>
                        <a:rPr lang="en-US" dirty="0"/>
                        <a:t>KNN</a:t>
                      </a:r>
                    </a:p>
                  </a:txBody>
                  <a:tcPr/>
                </a:tc>
                <a:tc>
                  <a:txBody>
                    <a:bodyPr/>
                    <a:lstStyle/>
                    <a:p>
                      <a:pPr algn="ctr"/>
                      <a:r>
                        <a:rPr lang="en-US" dirty="0"/>
                        <a:t>✓</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52433883"/>
                  </a:ext>
                </a:extLst>
              </a:tr>
              <a:tr h="370840">
                <a:tc>
                  <a:txBody>
                    <a:bodyPr/>
                    <a:lstStyle/>
                    <a:p>
                      <a:r>
                        <a:rPr lang="en-US" dirty="0"/>
                        <a:t>LDA</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endParaRPr lang="en-US" dirty="0"/>
                    </a:p>
                  </a:txBody>
                  <a:tcPr anchor="ctr"/>
                </a:tc>
                <a:extLst>
                  <a:ext uri="{0D108BD9-81ED-4DB2-BD59-A6C34878D82A}">
                    <a16:rowId xmlns:a16="http://schemas.microsoft.com/office/drawing/2014/main" val="1853560744"/>
                  </a:ext>
                </a:extLst>
              </a:tr>
            </a:tbl>
          </a:graphicData>
        </a:graphic>
      </p:graphicFrame>
      <p:sp>
        <p:nvSpPr>
          <p:cNvPr id="5" name="TextBox 4">
            <a:extLst>
              <a:ext uri="{FF2B5EF4-FFF2-40B4-BE49-F238E27FC236}">
                <a16:creationId xmlns:a16="http://schemas.microsoft.com/office/drawing/2014/main" id="{ED4A8D4A-A205-E74E-8DBC-C308145465BC}"/>
              </a:ext>
            </a:extLst>
          </p:cNvPr>
          <p:cNvSpPr txBox="1"/>
          <p:nvPr/>
        </p:nvSpPr>
        <p:spPr>
          <a:xfrm>
            <a:off x="3933607" y="3059668"/>
            <a:ext cx="4817153" cy="369332"/>
          </a:xfrm>
          <a:prstGeom prst="rect">
            <a:avLst/>
          </a:prstGeom>
          <a:noFill/>
        </p:spPr>
        <p:txBody>
          <a:bodyPr wrap="none" rtlCol="0">
            <a:spAutoFit/>
          </a:bodyPr>
          <a:lstStyle/>
          <a:p>
            <a:r>
              <a:rPr lang="en-US" b="1" dirty="0"/>
              <a:t>Table 4: </a:t>
            </a:r>
            <a:r>
              <a:rPr lang="en-US" dirty="0"/>
              <a:t>Algorithms with feasible penalty options.</a:t>
            </a:r>
            <a:endParaRPr lang="en-US" b="1" dirty="0"/>
          </a:p>
        </p:txBody>
      </p:sp>
    </p:spTree>
    <p:extLst>
      <p:ext uri="{BB962C8B-B14F-4D97-AF65-F5344CB8AC3E}">
        <p14:creationId xmlns:p14="http://schemas.microsoft.com/office/powerpoint/2010/main" val="441270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AE14B8-5669-994B-BED9-3D7344A3E756}"/>
                  </a:ext>
                </a:extLst>
              </p:cNvPr>
              <p:cNvSpPr txBox="1"/>
              <p:nvPr/>
            </p:nvSpPr>
            <p:spPr>
              <a:xfrm>
                <a:off x="492369" y="1438981"/>
                <a:ext cx="11699631" cy="2330574"/>
              </a:xfrm>
              <a:prstGeom prst="rect">
                <a:avLst/>
              </a:prstGeom>
              <a:noFill/>
            </p:spPr>
            <p:txBody>
              <a:bodyPr wrap="square" rtlCol="0">
                <a:spAutoFit/>
              </a:bodyPr>
              <a:lstStyle/>
              <a:p>
                <a:pPr marL="285750" indent="-285750">
                  <a:buFont typeface="Arial" panose="020B0604020202020204" pitchFamily="34" charset="0"/>
                  <a:buChar char="•"/>
                </a:pPr>
                <a:r>
                  <a:rPr lang="en-US" dirty="0"/>
                  <a:t>All three types of feature matrices,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𝑖𝑛𝑓𝑜</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𝑋</m:t>
                        </m:r>
                      </m:e>
                      <m:sub>
                        <m:r>
                          <a:rPr lang="en-US" i="1" dirty="0" err="1" smtClean="0">
                            <a:latin typeface="Cambria Math" panose="02040503050406030204" pitchFamily="18" charset="0"/>
                          </a:rPr>
                          <m:t>𝑐𝑛𝑛</m:t>
                        </m:r>
                      </m:sub>
                    </m:sSub>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𝑎𝑙𝑙</m:t>
                        </m:r>
                      </m:sub>
                    </m:sSub>
                  </m:oMath>
                </a14:m>
                <a:r>
                  <a:rPr lang="en-US" dirty="0"/>
                  <a:t>, were experienced separately.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each feature matrix, two types of experiments were performed:</a:t>
                </a:r>
              </a:p>
              <a:p>
                <a:pPr marL="285750" indent="-285750">
                  <a:buFont typeface="Arial" panose="020B0604020202020204" pitchFamily="34" charset="0"/>
                  <a:buChar char="•"/>
                </a:pPr>
                <a:endParaRPr lang="en-US" dirty="0"/>
              </a:p>
              <a:p>
                <a:pPr marL="342900" indent="-342900">
                  <a:buFont typeface="+mj-lt"/>
                  <a:buAutoNum type="arabicPeriod"/>
                </a:pPr>
                <a:r>
                  <a:rPr lang="en-US" dirty="0"/>
                  <a:t>10-fold cross validation only on train set by using grid search to find the generalized optimal combination of hyper-parameter options, and</a:t>
                </a:r>
              </a:p>
              <a:p>
                <a:pPr marL="342900" indent="-342900">
                  <a:buFont typeface="+mj-lt"/>
                  <a:buAutoNum type="arabicPeriod"/>
                </a:pPr>
                <a:r>
                  <a:rPr lang="en-US" dirty="0"/>
                  <a:t>Train on train set and test on test set by using grid search to find the optimal combination of hyper-parameter options appropriate to our test set.</a:t>
                </a:r>
              </a:p>
            </p:txBody>
          </p:sp>
        </mc:Choice>
        <mc:Fallback xmlns="">
          <p:sp>
            <p:nvSpPr>
              <p:cNvPr id="2" name="TextBox 1">
                <a:extLst>
                  <a:ext uri="{FF2B5EF4-FFF2-40B4-BE49-F238E27FC236}">
                    <a16:creationId xmlns:a16="http://schemas.microsoft.com/office/drawing/2014/main" id="{56AE14B8-5669-994B-BED9-3D7344A3E756}"/>
                  </a:ext>
                </a:extLst>
              </p:cNvPr>
              <p:cNvSpPr txBox="1">
                <a:spLocks noRot="1" noChangeAspect="1" noMove="1" noResize="1" noEditPoints="1" noAdjustHandles="1" noChangeArrowheads="1" noChangeShapeType="1" noTextEdit="1"/>
              </p:cNvSpPr>
              <p:nvPr/>
            </p:nvSpPr>
            <p:spPr>
              <a:xfrm>
                <a:off x="492369" y="1438981"/>
                <a:ext cx="11699631" cy="2330574"/>
              </a:xfrm>
              <a:prstGeom prst="rect">
                <a:avLst/>
              </a:prstGeom>
              <a:blipFill>
                <a:blip r:embed="rId2"/>
                <a:stretch>
                  <a:fillRect l="-433" t="-1087" b="-3804"/>
                </a:stretch>
              </a:blipFill>
            </p:spPr>
            <p:txBody>
              <a:bodyPr/>
              <a:lstStyle/>
              <a:p>
                <a:r>
                  <a:rPr lang="en-US">
                    <a:noFill/>
                  </a:rPr>
                  <a:t> </a:t>
                </a:r>
              </a:p>
            </p:txBody>
          </p:sp>
        </mc:Fallback>
      </mc:AlternateContent>
    </p:spTree>
    <p:extLst>
      <p:ext uri="{BB962C8B-B14F-4D97-AF65-F5344CB8AC3E}">
        <p14:creationId xmlns:p14="http://schemas.microsoft.com/office/powerpoint/2010/main" val="423000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42</a:t>
            </a:fld>
            <a:endParaRPr lang="en-US"/>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650436249"/>
              </p:ext>
            </p:extLst>
          </p:nvPr>
        </p:nvGraphicFramePr>
        <p:xfrm>
          <a:off x="492369" y="1304501"/>
          <a:ext cx="47942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linear</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 sigmoid, rbf)</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graphicFrame>
        <p:nvGraphicFramePr>
          <p:cNvPr id="6" name="Table 4">
            <a:extLst>
              <a:ext uri="{FF2B5EF4-FFF2-40B4-BE49-F238E27FC236}">
                <a16:creationId xmlns:a16="http://schemas.microsoft.com/office/drawing/2014/main" id="{76292154-61CF-B74A-ACCC-6C250327A18E}"/>
              </a:ext>
            </a:extLst>
          </p:cNvPr>
          <p:cNvGraphicFramePr>
            <a:graphicFrameLocks noGrp="1"/>
          </p:cNvGraphicFramePr>
          <p:nvPr>
            <p:extLst>
              <p:ext uri="{D42A27DB-BD31-4B8C-83A1-F6EECF244321}">
                <p14:modId xmlns:p14="http://schemas.microsoft.com/office/powerpoint/2010/main" val="4080955638"/>
              </p:ext>
            </p:extLst>
          </p:nvPr>
        </p:nvGraphicFramePr>
        <p:xfrm>
          <a:off x="5523425" y="1304501"/>
          <a:ext cx="66230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828800">
                  <a:extLst>
                    <a:ext uri="{9D8B030D-6E8A-4147-A177-3AD203B41FA5}">
                      <a16:colId xmlns:a16="http://schemas.microsoft.com/office/drawing/2014/main" val="3943156687"/>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l"/>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a:t>
                      </a:r>
                      <a:r>
                        <a:rPr lang="en-US" sz="1400" dirty="0" err="1"/>
                        <a:t>liblinear</a:t>
                      </a:r>
                      <a:r>
                        <a:rPr lang="en-US" sz="1400" dirty="0"/>
                        <a:t>, saga)</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 </a:t>
                      </a:r>
                      <a:r>
                        <a:rPr lang="tr-TR" sz="1400" b="0" dirty="0" err="1"/>
                        <a:t>liblinear</a:t>
                      </a:r>
                      <a:r>
                        <a:rPr lang="tr-TR" sz="1400" b="0" dirty="0"/>
                        <a:t>)</a:t>
                      </a:r>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sp>
        <p:nvSpPr>
          <p:cNvPr id="5" name="TextBox 4">
            <a:extLst>
              <a:ext uri="{FF2B5EF4-FFF2-40B4-BE49-F238E27FC236}">
                <a16:creationId xmlns:a16="http://schemas.microsoft.com/office/drawing/2014/main" id="{D4AA202F-29EB-9240-BE53-CB6EC71958A4}"/>
              </a:ext>
            </a:extLst>
          </p:cNvPr>
          <p:cNvSpPr txBox="1"/>
          <p:nvPr/>
        </p:nvSpPr>
        <p:spPr>
          <a:xfrm>
            <a:off x="955054" y="915106"/>
            <a:ext cx="3868880" cy="369332"/>
          </a:xfrm>
          <a:prstGeom prst="rect">
            <a:avLst/>
          </a:prstGeom>
          <a:noFill/>
        </p:spPr>
        <p:txBody>
          <a:bodyPr wrap="none" rtlCol="0">
            <a:spAutoFit/>
          </a:bodyPr>
          <a:lstStyle/>
          <a:p>
            <a:r>
              <a:rPr lang="en-US" b="1" dirty="0"/>
              <a:t>Table 5: </a:t>
            </a:r>
            <a:r>
              <a:rPr lang="en-US" dirty="0"/>
              <a:t>SVM hyper-parameter options.</a:t>
            </a:r>
            <a:endParaRPr lang="en-US" b="1" dirty="0"/>
          </a:p>
        </p:txBody>
      </p:sp>
      <p:sp>
        <p:nvSpPr>
          <p:cNvPr id="8" name="TextBox 7">
            <a:extLst>
              <a:ext uri="{FF2B5EF4-FFF2-40B4-BE49-F238E27FC236}">
                <a16:creationId xmlns:a16="http://schemas.microsoft.com/office/drawing/2014/main" id="{EC5ECFBC-0ABD-CF45-B832-7C0ED09D5533}"/>
              </a:ext>
            </a:extLst>
          </p:cNvPr>
          <p:cNvSpPr txBox="1"/>
          <p:nvPr/>
        </p:nvSpPr>
        <p:spPr>
          <a:xfrm>
            <a:off x="7005506" y="915106"/>
            <a:ext cx="3658887" cy="369332"/>
          </a:xfrm>
          <a:prstGeom prst="rect">
            <a:avLst/>
          </a:prstGeom>
          <a:noFill/>
        </p:spPr>
        <p:txBody>
          <a:bodyPr wrap="none" rtlCol="0">
            <a:spAutoFit/>
          </a:bodyPr>
          <a:lstStyle/>
          <a:p>
            <a:r>
              <a:rPr lang="en-US" b="1" dirty="0"/>
              <a:t>Table 6: </a:t>
            </a:r>
            <a:r>
              <a:rPr lang="en-US" dirty="0"/>
              <a:t>LR hyper-parameter options.</a:t>
            </a:r>
            <a:endParaRPr lang="en-US" b="1" dirty="0"/>
          </a:p>
        </p:txBody>
      </p:sp>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(3, 5, </a:t>
                          </a:r>
                          <a14:m>
                            <m:oMath xmlns:m="http://schemas.openxmlformats.org/officeDocument/2006/math">
                              <m:rad>
                                <m:radPr>
                                  <m:degHide m:val="on"/>
                                  <m:ctrlPr>
                                    <a:rPr lang="tr-TR" sz="1400" b="0" i="1" dirty="0" smtClean="0">
                                      <a:latin typeface="Cambria Math" panose="02040503050406030204" pitchFamily="18" charset="0"/>
                                    </a:rPr>
                                  </m:ctrlPr>
                                </m:radPr>
                                <m:deg/>
                                <m:e>
                                  <m:r>
                                    <a:rPr lang="tr-TR" sz="1400" b="0" i="1" dirty="0" err="1" smtClean="0">
                                      <a:latin typeface="Cambria Math" panose="02040503050406030204" pitchFamily="18" charset="0"/>
                                    </a:rPr>
                                    <m:t>𝑡h𝑒</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𝑛𝑢𝑚𝑏𝑒𝑟</m:t>
                                  </m:r>
                                  <m:r>
                                    <a:rPr lang="tr-TR" sz="1400" b="0" i="1" dirty="0" smtClean="0">
                                      <a:latin typeface="Cambria Math" panose="02040503050406030204" pitchFamily="18" charset="0"/>
                                    </a:rPr>
                                    <m:t> </m:t>
                                  </m:r>
                                  <m:r>
                                    <a:rPr lang="tr-TR" sz="1400" b="0" i="1" dirty="0" smtClean="0">
                                      <a:latin typeface="Cambria Math" panose="02040503050406030204" pitchFamily="18" charset="0"/>
                                    </a:rPr>
                                    <m:t>𝑜𝑓</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𝑠𝑎𝑚𝑝𝑙𝑒𝑠</m:t>
                                  </m:r>
                                </m:e>
                              </m:rad>
                            </m:oMath>
                          </a14:m>
                          <a:r>
                            <a:rPr lang="en-US" sz="1400" dirty="0"/>
                            <a:t> )</a:t>
                          </a:r>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Choice>
        <mc:Fallback xmlns="">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51816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endParaRPr lang="en-TR"/>
                        </a:p>
                      </a:txBody>
                      <a:tcPr anchor="ctr">
                        <a:blipFill>
                          <a:blip r:embed="rId2"/>
                          <a:stretch>
                            <a:fillRect l="-46875" t="-73171" r="-781" b="-278049"/>
                          </a:stretch>
                        </a:blipFill>
                      </a:tcPr>
                    </a:tc>
                    <a:extLst>
                      <a:ext uri="{0D108BD9-81ED-4DB2-BD59-A6C34878D82A}">
                        <a16:rowId xmlns:a16="http://schemas.microsoft.com/office/drawing/2014/main" val="2338048115"/>
                      </a:ext>
                    </a:extLst>
                  </a:tr>
                  <a:tr h="51816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51816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Fallback>
      </mc:AlternateContent>
      <p:sp>
        <p:nvSpPr>
          <p:cNvPr id="10" name="TextBox 9">
            <a:extLst>
              <a:ext uri="{FF2B5EF4-FFF2-40B4-BE49-F238E27FC236}">
                <a16:creationId xmlns:a16="http://schemas.microsoft.com/office/drawing/2014/main" id="{37EC6971-EFA2-C243-8248-C1B64A4318BC}"/>
              </a:ext>
            </a:extLst>
          </p:cNvPr>
          <p:cNvSpPr txBox="1"/>
          <p:nvPr/>
        </p:nvSpPr>
        <p:spPr>
          <a:xfrm>
            <a:off x="7005506" y="3221593"/>
            <a:ext cx="3806170" cy="369332"/>
          </a:xfrm>
          <a:prstGeom prst="rect">
            <a:avLst/>
          </a:prstGeom>
          <a:noFill/>
        </p:spPr>
        <p:txBody>
          <a:bodyPr wrap="none" rtlCol="0">
            <a:spAutoFit/>
          </a:bodyPr>
          <a:lstStyle/>
          <a:p>
            <a:r>
              <a:rPr lang="en-US" b="1" dirty="0"/>
              <a:t>Table 8: </a:t>
            </a:r>
            <a:r>
              <a:rPr lang="en-US" dirty="0"/>
              <a:t>LDA hyper-parameter options.</a:t>
            </a:r>
            <a:endParaRPr lang="en-US" b="1" dirty="0"/>
          </a:p>
        </p:txBody>
      </p:sp>
      <p:sp>
        <p:nvSpPr>
          <p:cNvPr id="11" name="TextBox 10">
            <a:extLst>
              <a:ext uri="{FF2B5EF4-FFF2-40B4-BE49-F238E27FC236}">
                <a16:creationId xmlns:a16="http://schemas.microsoft.com/office/drawing/2014/main" id="{70B794E6-B0EC-BB48-8FA4-E3B3CEE3508B}"/>
              </a:ext>
            </a:extLst>
          </p:cNvPr>
          <p:cNvSpPr txBox="1"/>
          <p:nvPr/>
        </p:nvSpPr>
        <p:spPr>
          <a:xfrm>
            <a:off x="962266" y="3221593"/>
            <a:ext cx="3854453" cy="369332"/>
          </a:xfrm>
          <a:prstGeom prst="rect">
            <a:avLst/>
          </a:prstGeom>
          <a:noFill/>
        </p:spPr>
        <p:txBody>
          <a:bodyPr wrap="none" rtlCol="0">
            <a:spAutoFit/>
          </a:bodyPr>
          <a:lstStyle/>
          <a:p>
            <a:r>
              <a:rPr lang="en-US" b="1" dirty="0"/>
              <a:t>Table 7: </a:t>
            </a:r>
            <a:r>
              <a:rPr lang="en-US" dirty="0"/>
              <a:t>KNN hyper-parameter options.</a:t>
            </a:r>
            <a:endParaRPr lang="en-US" b="1" dirty="0"/>
          </a:p>
        </p:txBody>
      </p:sp>
      <p:graphicFrame>
        <p:nvGraphicFramePr>
          <p:cNvPr id="12" name="Table 4">
            <a:extLst>
              <a:ext uri="{FF2B5EF4-FFF2-40B4-BE49-F238E27FC236}">
                <a16:creationId xmlns:a16="http://schemas.microsoft.com/office/drawing/2014/main" id="{D02AB54F-12DA-BB4F-9941-B3A6557D29F8}"/>
              </a:ext>
            </a:extLst>
          </p:cNvPr>
          <p:cNvGraphicFramePr>
            <a:graphicFrameLocks noGrp="1"/>
          </p:cNvGraphicFramePr>
          <p:nvPr>
            <p:extLst>
              <p:ext uri="{D42A27DB-BD31-4B8C-83A1-F6EECF244321}">
                <p14:modId xmlns:p14="http://schemas.microsoft.com/office/powerpoint/2010/main" val="1292372581"/>
              </p:ext>
            </p:extLst>
          </p:nvPr>
        </p:nvGraphicFramePr>
        <p:xfrm>
          <a:off x="6491261" y="3634264"/>
          <a:ext cx="4687376" cy="2204720"/>
        </p:xfrm>
        <a:graphic>
          <a:graphicData uri="http://schemas.openxmlformats.org/drawingml/2006/table">
            <a:tbl>
              <a:tblPr firstRow="1" bandRow="1">
                <a:tableStyleId>{5C22544A-7EE6-4342-B048-85BDC9FD1C3A}</a:tableStyleId>
              </a:tblPr>
              <a:tblGrid>
                <a:gridCol w="2039426">
                  <a:extLst>
                    <a:ext uri="{9D8B030D-6E8A-4147-A177-3AD203B41FA5}">
                      <a16:colId xmlns:a16="http://schemas.microsoft.com/office/drawing/2014/main" val="1007265543"/>
                    </a:ext>
                  </a:extLst>
                </a:gridCol>
                <a:gridCol w="1371600">
                  <a:extLst>
                    <a:ext uri="{9D8B030D-6E8A-4147-A177-3AD203B41FA5}">
                      <a16:colId xmlns:a16="http://schemas.microsoft.com/office/drawing/2014/main" val="3602063895"/>
                    </a:ext>
                  </a:extLst>
                </a:gridCol>
                <a:gridCol w="1276350">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svd</a:t>
                      </a:r>
                      <a:r>
                        <a:rPr lang="tr-TR" sz="1400" b="0" dirty="0"/>
                        <a:t>, </a:t>
                      </a:r>
                      <a:r>
                        <a:rPr lang="tr-TR" sz="1400" b="0" dirty="0" err="1"/>
                        <a:t>lsqr</a:t>
                      </a:r>
                      <a:r>
                        <a:rPr lang="tr-TR" sz="1400" b="0" dirty="0"/>
                        <a:t>, </a:t>
                      </a:r>
                      <a:r>
                        <a:rPr lang="tr-TR" sz="1400" b="0" dirty="0" err="1"/>
                        <a:t>eigen</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r>
                        <a:rPr lang="en-US" sz="1400" dirty="0"/>
                        <a:t>(Yes, No)</a:t>
                      </a:r>
                    </a:p>
                  </a:txBody>
                  <a:tcPr anchor="ctr"/>
                </a:tc>
                <a:tc>
                  <a:txBody>
                    <a:bodyPr/>
                    <a:lstStyle/>
                    <a:p>
                      <a:r>
                        <a:rPr lang="en-US" sz="1400" dirty="0"/>
                        <a:t>-</a:t>
                      </a:r>
                    </a:p>
                  </a:txBody>
                  <a:tcPr anchor="ctr"/>
                </a:tc>
                <a:extLst>
                  <a:ext uri="{0D108BD9-81ED-4DB2-BD59-A6C34878D82A}">
                    <a16:rowId xmlns:a16="http://schemas.microsoft.com/office/drawing/2014/main" val="1252353253"/>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49563295"/>
                  </a:ext>
                </a:extLst>
              </a:tr>
            </a:tbl>
          </a:graphicData>
        </a:graphic>
      </p:graphicFrame>
      <p:sp>
        <p:nvSpPr>
          <p:cNvPr id="13" name="TextBox 12">
            <a:extLst>
              <a:ext uri="{FF2B5EF4-FFF2-40B4-BE49-F238E27FC236}">
                <a16:creationId xmlns:a16="http://schemas.microsoft.com/office/drawing/2014/main" id="{1083456B-97CB-284C-AB9C-9BA71B19E9BD}"/>
              </a:ext>
            </a:extLst>
          </p:cNvPr>
          <p:cNvSpPr txBox="1"/>
          <p:nvPr/>
        </p:nvSpPr>
        <p:spPr>
          <a:xfrm>
            <a:off x="647700" y="6363561"/>
            <a:ext cx="10896599" cy="369332"/>
          </a:xfrm>
          <a:prstGeom prst="rect">
            <a:avLst/>
          </a:prstGeom>
          <a:noFill/>
        </p:spPr>
        <p:txBody>
          <a:bodyPr wrap="square" rtlCol="0">
            <a:spAutoFit/>
          </a:bodyPr>
          <a:lstStyle/>
          <a:p>
            <a:r>
              <a:rPr lang="en-US" dirty="0"/>
              <a:t>*Regularization Parameter List = (5e-5, 1e-4, 2e-4, 5e-4, 5e-3, 1e-2, 2e-2, 5e-2, 0.1, 0.5, 1.0, 2.0, 5.0, 10.0, 15.0)</a:t>
            </a:r>
          </a:p>
        </p:txBody>
      </p:sp>
    </p:spTree>
    <p:extLst>
      <p:ext uri="{BB962C8B-B14F-4D97-AF65-F5344CB8AC3E}">
        <p14:creationId xmlns:p14="http://schemas.microsoft.com/office/powerpoint/2010/main" val="2992404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32672" cy="523220"/>
          </a:xfrm>
          <a:prstGeom prst="rect">
            <a:avLst/>
          </a:prstGeom>
          <a:noFill/>
        </p:spPr>
        <p:txBody>
          <a:bodyPr wrap="none" rtlCol="0">
            <a:spAutoFit/>
          </a:bodyPr>
          <a:lstStyle/>
          <a:p>
            <a:r>
              <a:rPr lang="en-US" sz="2800" b="1" dirty="0"/>
              <a:t>Source Code</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43</a:t>
            </a:fld>
            <a:endParaRPr lang="en-US"/>
          </a:p>
        </p:txBody>
      </p:sp>
      <p:sp>
        <p:nvSpPr>
          <p:cNvPr id="2" name="TextBox 1">
            <a:extLst>
              <a:ext uri="{FF2B5EF4-FFF2-40B4-BE49-F238E27FC236}">
                <a16:creationId xmlns:a16="http://schemas.microsoft.com/office/drawing/2014/main" id="{59552A6E-5216-B44E-BA5E-663FC8AE939B}"/>
              </a:ext>
            </a:extLst>
          </p:cNvPr>
          <p:cNvSpPr txBox="1"/>
          <p:nvPr/>
        </p:nvSpPr>
        <p:spPr>
          <a:xfrm>
            <a:off x="492369" y="1371600"/>
            <a:ext cx="1165410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Source code of this thesis can be reached on </a:t>
            </a:r>
            <a:r>
              <a:rPr lang="en-US" b="1" dirty="0"/>
              <a:t>GitHub</a:t>
            </a:r>
            <a:r>
              <a:rPr lang="en-US" dirty="0"/>
              <a:t> platform: </a:t>
            </a:r>
            <a:r>
              <a:rPr lang="en-US" u="sng" dirty="0">
                <a:solidFill>
                  <a:schemeClr val="accent1"/>
                </a:solidFill>
                <a:hlinkClick r:id="rId2"/>
              </a:rPr>
              <a:t>https://github.com/ozanguldali/modelsWithLASSO</a:t>
            </a:r>
            <a:r>
              <a:rPr lang="en-US" dirty="0"/>
              <a:t>.</a:t>
            </a:r>
          </a:p>
          <a:p>
            <a:pPr marL="742950" lvl="1" indent="-285750">
              <a:buFont typeface="Arial" panose="020B0604020202020204" pitchFamily="34" charset="0"/>
              <a:buChar char="•"/>
            </a:pPr>
            <a:endParaRPr lang="en-US" u="sng" dirty="0">
              <a:solidFill>
                <a:schemeClr val="accent1"/>
              </a:solidFill>
            </a:endParaRPr>
          </a:p>
          <a:p>
            <a:pPr marL="285750" indent="-285750">
              <a:buFont typeface="Arial" panose="020B0604020202020204" pitchFamily="34" charset="0"/>
              <a:buChar char="•"/>
            </a:pPr>
            <a:r>
              <a:rPr lang="en-US" dirty="0"/>
              <a:t>The GitHub repository includes the dataset, the code for experiments on CNN models and ML algorithms, CNN </a:t>
            </a:r>
          </a:p>
          <a:p>
            <a:r>
              <a:rPr lang="en-US" dirty="0"/>
              <a:t>model weight files, feature matrices as files, and obtained results as plots and figures.</a:t>
            </a:r>
          </a:p>
          <a:p>
            <a:endParaRPr lang="en-US" dirty="0"/>
          </a:p>
          <a:p>
            <a:pPr marL="285750" indent="-285750">
              <a:buFont typeface="Arial" panose="020B0604020202020204" pitchFamily="34" charset="0"/>
              <a:buChar char="•"/>
            </a:pPr>
            <a:r>
              <a:rPr lang="en-US" dirty="0"/>
              <a:t>The project mainly consists of </a:t>
            </a:r>
            <a:r>
              <a:rPr lang="en-US" b="1" dirty="0"/>
              <a:t>Python</a:t>
            </a:r>
            <a:r>
              <a:rPr lang="en-US" dirty="0"/>
              <a:t> programming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PyTorch</a:t>
            </a:r>
            <a:r>
              <a:rPr lang="en-US" dirty="0"/>
              <a:t> and </a:t>
            </a:r>
            <a:r>
              <a:rPr lang="en-US" b="1" dirty="0"/>
              <a:t>Scikit-Learn </a:t>
            </a:r>
            <a:r>
              <a:rPr lang="en-US" dirty="0"/>
              <a:t>packages were used for CNN and ML experiments respectively.</a:t>
            </a:r>
          </a:p>
          <a:p>
            <a:pPr marL="742950" lvl="1" indent="-285750">
              <a:buFont typeface="Arial" panose="020B0604020202020204" pitchFamily="34" charset="0"/>
              <a:buChar char="•"/>
            </a:pPr>
            <a:r>
              <a:rPr lang="en-US" b="1" dirty="0"/>
              <a:t>TULIP</a:t>
            </a:r>
            <a:r>
              <a:rPr lang="en-US" dirty="0"/>
              <a:t> package in </a:t>
            </a:r>
            <a:r>
              <a:rPr lang="en-US" b="1" dirty="0"/>
              <a:t>R</a:t>
            </a:r>
            <a:r>
              <a:rPr lang="en-US" dirty="0"/>
              <a:t> programming language was used for the penalized LDA part of ML experiments.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experiments were performed on </a:t>
            </a:r>
            <a:r>
              <a:rPr lang="en-US" b="1" dirty="0"/>
              <a:t>Google Colaboratory </a:t>
            </a:r>
            <a:r>
              <a:rPr lang="en-US" dirty="0"/>
              <a:t>platform.</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8352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1253420" cy="523220"/>
          </a:xfrm>
          <a:prstGeom prst="rect">
            <a:avLst/>
          </a:prstGeom>
          <a:noFill/>
        </p:spPr>
        <p:txBody>
          <a:bodyPr wrap="none" rtlCol="0">
            <a:spAutoFit/>
          </a:bodyPr>
          <a:lstStyle/>
          <a:p>
            <a:r>
              <a:rPr lang="en-US" sz="2800" b="1" dirty="0"/>
              <a:t>Results</a:t>
            </a:r>
          </a:p>
        </p:txBody>
      </p:sp>
      <p:sp>
        <p:nvSpPr>
          <p:cNvPr id="7" name="Slide Number Placeholder 6">
            <a:extLst>
              <a:ext uri="{FF2B5EF4-FFF2-40B4-BE49-F238E27FC236}">
                <a16:creationId xmlns:a16="http://schemas.microsoft.com/office/drawing/2014/main" id="{C8E06D54-D2A2-4149-91BC-6B71161ACC63}"/>
              </a:ext>
            </a:extLst>
          </p:cNvPr>
          <p:cNvSpPr>
            <a:spLocks noGrp="1"/>
          </p:cNvSpPr>
          <p:nvPr>
            <p:ph type="sldNum" sz="quarter" idx="12"/>
          </p:nvPr>
        </p:nvSpPr>
        <p:spPr/>
        <p:txBody>
          <a:bodyPr/>
          <a:lstStyle/>
          <a:p>
            <a:fld id="{C5184E39-17C3-1B46-A006-9F7568AAA460}" type="slidenum">
              <a:rPr lang="en-US" smtClean="0"/>
              <a:t>44</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683AA78-DBC4-1448-9C7E-802EEE99D143}"/>
                  </a:ext>
                </a:extLst>
              </p:cNvPr>
              <p:cNvSpPr txBox="1"/>
              <p:nvPr/>
            </p:nvSpPr>
            <p:spPr>
              <a:xfrm>
                <a:off x="492369" y="1152988"/>
                <a:ext cx="11699631" cy="3165547"/>
              </a:xfrm>
              <a:prstGeom prst="rect">
                <a:avLst/>
              </a:prstGeom>
              <a:noFill/>
            </p:spPr>
            <p:txBody>
              <a:bodyPr wrap="square" rtlCol="0">
                <a:spAutoFit/>
              </a:bodyPr>
              <a:lstStyle/>
              <a:p>
                <a:pPr marL="342900" indent="-342900">
                  <a:buFont typeface="+mj-lt"/>
                  <a:buAutoNum type="arabicPeriod"/>
                </a:pPr>
                <a:r>
                  <a:rPr lang="en-US" b="1" dirty="0"/>
                  <a:t>Performance Measurement</a:t>
                </a:r>
              </a:p>
              <a:p>
                <a:pPr marL="342900" indent="-342900">
                  <a:buFont typeface="+mj-lt"/>
                  <a:buAutoNum type="arabicPeriod"/>
                </a:pPr>
                <a:endParaRPr lang="en-US" b="1" dirty="0"/>
              </a:p>
              <a:p>
                <a:pPr marL="342900" indent="-342900">
                  <a:buFont typeface="+mj-lt"/>
                  <a:buAutoNum type="arabicPeriod"/>
                </a:pPr>
                <a:r>
                  <a:rPr lang="en-US" b="1" dirty="0"/>
                  <a:t>CNN Results</a:t>
                </a:r>
              </a:p>
              <a:p>
                <a:pPr marL="342900" indent="-342900">
                  <a:buFont typeface="+mj-lt"/>
                  <a:buAutoNum type="arabicPeriod"/>
                </a:pPr>
                <a:endParaRPr lang="en-US" b="1" dirty="0"/>
              </a:p>
              <a:p>
                <a:pPr marL="342900" indent="-342900">
                  <a:buFont typeface="+mj-lt"/>
                  <a:buAutoNum type="arabicPeriod"/>
                </a:pPr>
                <a:r>
                  <a:rPr lang="en-US" b="1" dirty="0"/>
                  <a:t>ML Results</a:t>
                </a:r>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𝒊𝒏𝒇𝒐</m:t>
                        </m:r>
                      </m:sub>
                    </m:sSub>
                  </m:oMath>
                </a14:m>
                <a:endParaRPr lang="en-US"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endParaRPr lang="tr-TR"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𝒂𝒍𝒍</m:t>
                        </m:r>
                      </m:sub>
                    </m:sSub>
                  </m:oMath>
                </a14:m>
                <a:endParaRPr lang="en-US" b="1" dirty="0"/>
              </a:p>
            </p:txBody>
          </p:sp>
        </mc:Choice>
        <mc:Fallback xmlns="">
          <p:sp>
            <p:nvSpPr>
              <p:cNvPr id="6" name="TextBox 5">
                <a:extLst>
                  <a:ext uri="{FF2B5EF4-FFF2-40B4-BE49-F238E27FC236}">
                    <a16:creationId xmlns:a16="http://schemas.microsoft.com/office/drawing/2014/main" id="{2683AA78-DBC4-1448-9C7E-802EEE99D143}"/>
                  </a:ext>
                </a:extLst>
              </p:cNvPr>
              <p:cNvSpPr txBox="1">
                <a:spLocks noRot="1" noChangeAspect="1" noMove="1" noResize="1" noEditPoints="1" noAdjustHandles="1" noChangeArrowheads="1" noChangeShapeType="1" noTextEdit="1"/>
              </p:cNvSpPr>
              <p:nvPr/>
            </p:nvSpPr>
            <p:spPr>
              <a:xfrm>
                <a:off x="492369" y="1152988"/>
                <a:ext cx="11699631" cy="3165547"/>
              </a:xfrm>
              <a:prstGeom prst="rect">
                <a:avLst/>
              </a:prstGeom>
              <a:blipFill>
                <a:blip r:embed="rId2"/>
                <a:stretch>
                  <a:fillRect l="-433" t="-800" b="-1200"/>
                </a:stretch>
              </a:blipFill>
            </p:spPr>
            <p:txBody>
              <a:bodyPr/>
              <a:lstStyle/>
              <a:p>
                <a:r>
                  <a:rPr lang="en-US">
                    <a:noFill/>
                  </a:rPr>
                  <a:t> </a:t>
                </a:r>
              </a:p>
            </p:txBody>
          </p:sp>
        </mc:Fallback>
      </mc:AlternateContent>
    </p:spTree>
    <p:extLst>
      <p:ext uri="{BB962C8B-B14F-4D97-AF65-F5344CB8AC3E}">
        <p14:creationId xmlns:p14="http://schemas.microsoft.com/office/powerpoint/2010/main" val="1221547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4284186" cy="523220"/>
          </a:xfrm>
          <a:prstGeom prst="rect">
            <a:avLst/>
          </a:prstGeom>
          <a:noFill/>
        </p:spPr>
        <p:txBody>
          <a:bodyPr wrap="none" rtlCol="0">
            <a:spAutoFit/>
          </a:bodyPr>
          <a:lstStyle/>
          <a:p>
            <a:r>
              <a:rPr lang="en-US" sz="2800" b="1" dirty="0"/>
              <a:t>Performance Measurement</a:t>
            </a:r>
          </a:p>
        </p:txBody>
      </p:sp>
      <p:sp>
        <p:nvSpPr>
          <p:cNvPr id="7" name="Slide Number Placeholder 6">
            <a:extLst>
              <a:ext uri="{FF2B5EF4-FFF2-40B4-BE49-F238E27FC236}">
                <a16:creationId xmlns:a16="http://schemas.microsoft.com/office/drawing/2014/main" id="{8AD89106-822E-FE4C-A022-0A086BD6F292}"/>
              </a:ext>
            </a:extLst>
          </p:cNvPr>
          <p:cNvSpPr>
            <a:spLocks noGrp="1"/>
          </p:cNvSpPr>
          <p:nvPr>
            <p:ph type="sldNum" sz="quarter" idx="12"/>
          </p:nvPr>
        </p:nvSpPr>
        <p:spPr/>
        <p:txBody>
          <a:bodyPr/>
          <a:lstStyle/>
          <a:p>
            <a:fld id="{C5184E39-17C3-1B46-A006-9F7568AAA460}" type="slidenum">
              <a:rPr lang="en-US" smtClean="0"/>
              <a:t>45</a:t>
            </a:fld>
            <a:endParaRPr lang="en-US"/>
          </a:p>
        </p:txBody>
      </p:sp>
      <p:graphicFrame>
        <p:nvGraphicFramePr>
          <p:cNvPr id="2" name="Table 3">
            <a:extLst>
              <a:ext uri="{FF2B5EF4-FFF2-40B4-BE49-F238E27FC236}">
                <a16:creationId xmlns:a16="http://schemas.microsoft.com/office/drawing/2014/main" id="{D5D13455-A966-334E-9A8D-8F10AADC70B8}"/>
              </a:ext>
            </a:extLst>
          </p:cNvPr>
          <p:cNvGraphicFramePr>
            <a:graphicFrameLocks noGrp="1"/>
          </p:cNvGraphicFramePr>
          <p:nvPr>
            <p:extLst>
              <p:ext uri="{D42A27DB-BD31-4B8C-83A1-F6EECF244321}">
                <p14:modId xmlns:p14="http://schemas.microsoft.com/office/powerpoint/2010/main" val="1344016896"/>
              </p:ext>
            </p:extLst>
          </p:nvPr>
        </p:nvGraphicFramePr>
        <p:xfrm>
          <a:off x="492369" y="1346684"/>
          <a:ext cx="4048100" cy="1483360"/>
        </p:xfrm>
        <a:graphic>
          <a:graphicData uri="http://schemas.openxmlformats.org/drawingml/2006/table">
            <a:tbl>
              <a:tblPr firstRow="1" bandRow="1">
                <a:tableStyleId>{5C22544A-7EE6-4342-B048-85BDC9FD1C3A}</a:tableStyleId>
              </a:tblPr>
              <a:tblGrid>
                <a:gridCol w="2292872">
                  <a:extLst>
                    <a:ext uri="{9D8B030D-6E8A-4147-A177-3AD203B41FA5}">
                      <a16:colId xmlns:a16="http://schemas.microsoft.com/office/drawing/2014/main" val="1167715340"/>
                    </a:ext>
                  </a:extLst>
                </a:gridCol>
                <a:gridCol w="609600">
                  <a:extLst>
                    <a:ext uri="{9D8B030D-6E8A-4147-A177-3AD203B41FA5}">
                      <a16:colId xmlns:a16="http://schemas.microsoft.com/office/drawing/2014/main" val="377694801"/>
                    </a:ext>
                  </a:extLst>
                </a:gridCol>
                <a:gridCol w="588580">
                  <a:extLst>
                    <a:ext uri="{9D8B030D-6E8A-4147-A177-3AD203B41FA5}">
                      <a16:colId xmlns:a16="http://schemas.microsoft.com/office/drawing/2014/main" val="3772973950"/>
                    </a:ext>
                  </a:extLst>
                </a:gridCol>
                <a:gridCol w="557048">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TP</a:t>
                      </a:r>
                    </a:p>
                  </a:txBody>
                  <a:tcPr/>
                </a:tc>
                <a:tc>
                  <a:txBody>
                    <a:bodyPr/>
                    <a:lstStyle/>
                    <a:p>
                      <a:pPr algn="ctr"/>
                      <a:r>
                        <a:rPr lang="en-US" dirty="0"/>
                        <a:t>FN</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FP</a:t>
                      </a:r>
                    </a:p>
                  </a:txBody>
                  <a:tcPr/>
                </a:tc>
                <a:tc>
                  <a:txBody>
                    <a:bodyPr/>
                    <a:lstStyle/>
                    <a:p>
                      <a:pPr algn="ctr"/>
                      <a:r>
                        <a:rPr lang="en-US" b="1" dirty="0"/>
                        <a:t>TN</a:t>
                      </a:r>
                    </a:p>
                  </a:txBody>
                  <a:tcPr/>
                </a:tc>
                <a:extLst>
                  <a:ext uri="{0D108BD9-81ED-4DB2-BD59-A6C34878D82A}">
                    <a16:rowId xmlns:a16="http://schemas.microsoft.com/office/drawing/2014/main" val="1153801161"/>
                  </a:ext>
                </a:extLst>
              </a:tr>
            </a:tbl>
          </a:graphicData>
        </a:graphic>
      </p:graphicFrame>
      <p:sp>
        <p:nvSpPr>
          <p:cNvPr id="4" name="TextBox 3">
            <a:extLst>
              <a:ext uri="{FF2B5EF4-FFF2-40B4-BE49-F238E27FC236}">
                <a16:creationId xmlns:a16="http://schemas.microsoft.com/office/drawing/2014/main" id="{F527296B-F641-4343-A35C-43BD0D6724D3}"/>
              </a:ext>
            </a:extLst>
          </p:cNvPr>
          <p:cNvSpPr txBox="1"/>
          <p:nvPr/>
        </p:nvSpPr>
        <p:spPr>
          <a:xfrm>
            <a:off x="1221865" y="977352"/>
            <a:ext cx="2589107" cy="369332"/>
          </a:xfrm>
          <a:prstGeom prst="rect">
            <a:avLst/>
          </a:prstGeom>
          <a:noFill/>
        </p:spPr>
        <p:txBody>
          <a:bodyPr wrap="none" rtlCol="0">
            <a:spAutoFit/>
          </a:bodyPr>
          <a:lstStyle/>
          <a:p>
            <a:r>
              <a:rPr lang="en-US" b="1" dirty="0"/>
              <a:t>Table 9: </a:t>
            </a:r>
            <a:r>
              <a:rPr lang="en-US" dirty="0"/>
              <a:t>Confusion Matrix</a:t>
            </a: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609BD2-7CD7-5E48-9A60-94615674247E}"/>
                  </a:ext>
                </a:extLst>
              </p:cNvPr>
              <p:cNvSpPr txBox="1"/>
              <p:nvPr/>
            </p:nvSpPr>
            <p:spPr>
              <a:xfrm>
                <a:off x="492369" y="3018729"/>
                <a:ext cx="4767652" cy="3163751"/>
              </a:xfrm>
              <a:prstGeom prst="rect">
                <a:avLst/>
              </a:prstGeom>
              <a:noFill/>
            </p:spPr>
            <p:txBody>
              <a:bodyPr wrap="none" rtlCol="0">
                <a:spAutoFit/>
              </a:bodyPr>
              <a:lstStyle/>
              <a:p>
                <a:pPr marL="285750" indent="-285750">
                  <a:buFont typeface="Arial" panose="020B0604020202020204" pitchFamily="34" charset="0"/>
                  <a:buChar char="•"/>
                </a:pPr>
                <a:r>
                  <a:rPr lang="en-US" b="1" dirty="0"/>
                  <a:t>Sensitivity:</a:t>
                </a:r>
                <a:r>
                  <a:rPr lang="en-US" dirty="0"/>
                  <a:t> 	TPR = </a:t>
                </a:r>
                <a14:m>
                  <m:oMath xmlns:m="http://schemas.openxmlformats.org/officeDocument/2006/math">
                    <m:f>
                      <m:fPr>
                        <m:ctrlPr>
                          <a:rPr lang="tr-TR" b="0" i="1" smtClean="0">
                            <a:latin typeface="Cambria Math" panose="02040503050406030204" pitchFamily="18" charset="0"/>
                          </a:rPr>
                        </m:ctrlPr>
                      </m:fPr>
                      <m:num>
                        <m:r>
                          <a:rPr lang="tr-TR" b="0" i="1" smtClean="0">
                            <a:latin typeface="Cambria Math" panose="02040503050406030204" pitchFamily="18" charset="0"/>
                          </a:rPr>
                          <m:t>𝑇𝑃</m:t>
                        </m:r>
                      </m:num>
                      <m:den>
                        <m:r>
                          <a:rPr lang="tr-TR" b="0" i="1" smtClean="0">
                            <a:latin typeface="Cambria Math" panose="02040503050406030204" pitchFamily="18" charset="0"/>
                          </a:rPr>
                          <m:t>𝑃</m:t>
                        </m:r>
                      </m:den>
                    </m:f>
                  </m:oMath>
                </a14:m>
                <a:r>
                  <a:rPr lang="en-US" dirty="0"/>
                  <a:t>				(19)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TNR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m:t>
                        </m:r>
                        <m:r>
                          <a:rPr lang="tr-TR" b="0" i="1" smtClean="0">
                            <a:latin typeface="Cambria Math" panose="02040503050406030204" pitchFamily="18" charset="0"/>
                          </a:rPr>
                          <m:t>𝑁</m:t>
                        </m:r>
                      </m:num>
                      <m:den>
                        <m:r>
                          <a:rPr lang="tr-TR" b="0" i="1" smtClean="0">
                            <a:latin typeface="Cambria Math" panose="02040503050406030204" pitchFamily="18" charset="0"/>
                          </a:rPr>
                          <m:t>𝑁</m:t>
                        </m:r>
                      </m:den>
                    </m:f>
                  </m:oMath>
                </a14:m>
                <a:r>
                  <a:rPr lang="tr-TR" dirty="0"/>
                  <a:t>				(20)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PPV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num>
                      <m:den>
                        <m:r>
                          <a:rPr lang="tr-TR" b="0" i="1" smtClean="0">
                            <a:latin typeface="Cambria Math" panose="02040503050406030204" pitchFamily="18" charset="0"/>
                          </a:rPr>
                          <m:t>𝑇</m:t>
                        </m:r>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𝐹𝑃</m:t>
                        </m:r>
                      </m:den>
                    </m:f>
                  </m:oMath>
                </a14:m>
                <a:r>
                  <a:rPr lang="en-US" dirty="0"/>
                  <a:t>			</a:t>
                </a:r>
                <a:r>
                  <a:rPr lang="tr-TR" dirty="0"/>
                  <a:t>(21)</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ACC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𝑇𝑁</m:t>
                        </m:r>
                      </m:num>
                      <m:den>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𝑁</m:t>
                        </m:r>
                      </m:den>
                    </m:f>
                  </m:oMath>
                </a14:m>
                <a:r>
                  <a:rPr lang="en-US" dirty="0"/>
                  <a:t>			</a:t>
                </a:r>
                <a:r>
                  <a:rPr lang="tr-TR" dirty="0"/>
                  <a:t>(22)</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𝑭</m:t>
                        </m:r>
                      </m:e>
                      <m:sub>
                        <m:r>
                          <a:rPr lang="en-US" b="1" i="1" dirty="0" smtClean="0">
                            <a:latin typeface="Cambria Math" panose="02040503050406030204" pitchFamily="18" charset="0"/>
                          </a:rPr>
                          <m:t>𝟏</m:t>
                        </m:r>
                      </m:sub>
                    </m:sSub>
                  </m:oMath>
                </a14:m>
                <a:r>
                  <a:rPr lang="en-US" b="1" dirty="0"/>
                  <a:t>Score:</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1</m:t>
                        </m:r>
                      </m:sub>
                    </m:sSub>
                  </m:oMath>
                </a14:m>
                <a:r>
                  <a:rPr lang="en-US" dirty="0"/>
                  <a:t>= </a:t>
                </a:r>
                <a14:m>
                  <m:oMath xmlns:m="http://schemas.openxmlformats.org/officeDocument/2006/math">
                    <m:f>
                      <m:fPr>
                        <m:ctrlPr>
                          <a:rPr lang="tr-TR" i="1">
                            <a:latin typeface="Cambria Math" panose="02040503050406030204" pitchFamily="18" charset="0"/>
                          </a:rPr>
                        </m:ctrlPr>
                      </m:fPr>
                      <m:num>
                        <m:r>
                          <a:rPr lang="tr-TR" b="0" i="1" smtClean="0">
                            <a:latin typeface="Cambria Math" panose="02040503050406030204" pitchFamily="18" charset="0"/>
                          </a:rPr>
                          <m:t>2 ×</m:t>
                        </m:r>
                        <m:r>
                          <a:rPr lang="tr-TR" i="1">
                            <a:latin typeface="Cambria Math" panose="02040503050406030204" pitchFamily="18" charset="0"/>
                          </a:rPr>
                          <m:t>𝑇𝑃</m:t>
                        </m:r>
                      </m:num>
                      <m:den>
                        <m:r>
                          <a:rPr lang="tr-TR" i="1">
                            <a:latin typeface="Cambria Math" panose="02040503050406030204" pitchFamily="18" charset="0"/>
                          </a:rPr>
                          <m:t>2 ×</m:t>
                        </m:r>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𝐹𝑃</m:t>
                        </m:r>
                        <m:r>
                          <a:rPr lang="tr-TR" b="0" i="1" smtClean="0">
                            <a:latin typeface="Cambria Math" panose="02040503050406030204" pitchFamily="18" charset="0"/>
                          </a:rPr>
                          <m:t>+</m:t>
                        </m:r>
                        <m:r>
                          <a:rPr lang="tr-TR" b="0" i="1" smtClean="0">
                            <a:latin typeface="Cambria Math" panose="02040503050406030204" pitchFamily="18" charset="0"/>
                          </a:rPr>
                          <m:t>𝐹𝑁</m:t>
                        </m:r>
                      </m:den>
                    </m:f>
                  </m:oMath>
                </a14:m>
                <a:r>
                  <a:rPr lang="en-US" dirty="0"/>
                  <a:t>		</a:t>
                </a:r>
                <a:r>
                  <a:rPr lang="tr-TR" dirty="0"/>
                  <a:t>(23)</a:t>
                </a:r>
                <a:endParaRPr lang="en-US" dirty="0"/>
              </a:p>
            </p:txBody>
          </p:sp>
        </mc:Choice>
        <mc:Fallback xmlns="">
          <p:sp>
            <p:nvSpPr>
              <p:cNvPr id="5" name="TextBox 4">
                <a:extLst>
                  <a:ext uri="{FF2B5EF4-FFF2-40B4-BE49-F238E27FC236}">
                    <a16:creationId xmlns:a16="http://schemas.microsoft.com/office/drawing/2014/main" id="{C0609BD2-7CD7-5E48-9A60-94615674247E}"/>
                  </a:ext>
                </a:extLst>
              </p:cNvPr>
              <p:cNvSpPr txBox="1">
                <a:spLocks noRot="1" noChangeAspect="1" noMove="1" noResize="1" noEditPoints="1" noAdjustHandles="1" noChangeArrowheads="1" noChangeShapeType="1" noTextEdit="1"/>
              </p:cNvSpPr>
              <p:nvPr/>
            </p:nvSpPr>
            <p:spPr>
              <a:xfrm>
                <a:off x="492369" y="3018729"/>
                <a:ext cx="4767652" cy="3163751"/>
              </a:xfrm>
              <a:prstGeom prst="rect">
                <a:avLst/>
              </a:prstGeom>
              <a:blipFill>
                <a:blip r:embed="rId2"/>
                <a:stretch>
                  <a:fillRect l="-796" b="-1600"/>
                </a:stretch>
              </a:blipFill>
            </p:spPr>
            <p:txBody>
              <a:bodyPr/>
              <a:lstStyle/>
              <a:p>
                <a:r>
                  <a:rPr lang="en-US">
                    <a:noFill/>
                  </a:rPr>
                  <a:t> </a:t>
                </a:r>
              </a:p>
            </p:txBody>
          </p:sp>
        </mc:Fallback>
      </mc:AlternateContent>
      <p:graphicFrame>
        <p:nvGraphicFramePr>
          <p:cNvPr id="22" name="Chart 21">
            <a:extLst>
              <a:ext uri="{FF2B5EF4-FFF2-40B4-BE49-F238E27FC236}">
                <a16:creationId xmlns:a16="http://schemas.microsoft.com/office/drawing/2014/main" id="{E9CDB07C-7276-9D47-B3EF-23E395437D4B}"/>
              </a:ext>
            </a:extLst>
          </p:cNvPr>
          <p:cNvGraphicFramePr/>
          <p:nvPr>
            <p:extLst>
              <p:ext uri="{D42A27DB-BD31-4B8C-83A1-F6EECF244321}">
                <p14:modId xmlns:p14="http://schemas.microsoft.com/office/powerpoint/2010/main" val="3768570756"/>
              </p:ext>
            </p:extLst>
          </p:nvPr>
        </p:nvGraphicFramePr>
        <p:xfrm>
          <a:off x="5629352" y="1821597"/>
          <a:ext cx="6435038" cy="4360883"/>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a:extLst>
              <a:ext uri="{FF2B5EF4-FFF2-40B4-BE49-F238E27FC236}">
                <a16:creationId xmlns:a16="http://schemas.microsoft.com/office/drawing/2014/main" id="{A7CD8B4B-D5A7-5D4D-822E-74B4E0C25B5B}"/>
              </a:ext>
            </a:extLst>
          </p:cNvPr>
          <p:cNvSpPr txBox="1"/>
          <p:nvPr/>
        </p:nvSpPr>
        <p:spPr>
          <a:xfrm>
            <a:off x="8280049" y="5772180"/>
            <a:ext cx="1133644" cy="369332"/>
          </a:xfrm>
          <a:prstGeom prst="rect">
            <a:avLst/>
          </a:prstGeom>
          <a:noFill/>
        </p:spPr>
        <p:txBody>
          <a:bodyPr wrap="none" rtlCol="0">
            <a:spAutoFit/>
          </a:bodyPr>
          <a:lstStyle/>
          <a:p>
            <a:r>
              <a:rPr lang="en-US" dirty="0"/>
              <a:t>Specificity</a:t>
            </a:r>
          </a:p>
        </p:txBody>
      </p:sp>
      <p:sp>
        <p:nvSpPr>
          <p:cNvPr id="24" name="TextBox 23">
            <a:extLst>
              <a:ext uri="{FF2B5EF4-FFF2-40B4-BE49-F238E27FC236}">
                <a16:creationId xmlns:a16="http://schemas.microsoft.com/office/drawing/2014/main" id="{651C4F81-57C8-C44B-9362-BA5F26F913FC}"/>
              </a:ext>
            </a:extLst>
          </p:cNvPr>
          <p:cNvSpPr txBox="1"/>
          <p:nvPr/>
        </p:nvSpPr>
        <p:spPr>
          <a:xfrm rot="16200000">
            <a:off x="4875460" y="3612221"/>
            <a:ext cx="1138453" cy="369332"/>
          </a:xfrm>
          <a:prstGeom prst="rect">
            <a:avLst/>
          </a:prstGeom>
          <a:noFill/>
        </p:spPr>
        <p:txBody>
          <a:bodyPr wrap="none" rtlCol="0">
            <a:spAutoFit/>
          </a:bodyPr>
          <a:lstStyle/>
          <a:p>
            <a:r>
              <a:rPr lang="en-US" dirty="0"/>
              <a:t>Sensitivity</a:t>
            </a:r>
          </a:p>
        </p:txBody>
      </p:sp>
      <p:sp>
        <p:nvSpPr>
          <p:cNvPr id="25" name="TextBox 24">
            <a:extLst>
              <a:ext uri="{FF2B5EF4-FFF2-40B4-BE49-F238E27FC236}">
                <a16:creationId xmlns:a16="http://schemas.microsoft.com/office/drawing/2014/main" id="{AA7CFF91-8F0E-A545-AEB5-44D2FEDF5F04}"/>
              </a:ext>
            </a:extLst>
          </p:cNvPr>
          <p:cNvSpPr txBox="1"/>
          <p:nvPr/>
        </p:nvSpPr>
        <p:spPr>
          <a:xfrm rot="19669489">
            <a:off x="8232744" y="3612223"/>
            <a:ext cx="1896673" cy="369332"/>
          </a:xfrm>
          <a:prstGeom prst="rect">
            <a:avLst/>
          </a:prstGeom>
          <a:noFill/>
        </p:spPr>
        <p:txBody>
          <a:bodyPr wrap="none" rtlCol="0">
            <a:spAutoFit/>
          </a:bodyPr>
          <a:lstStyle/>
          <a:p>
            <a:r>
              <a:rPr lang="en-US" b="1" dirty="0">
                <a:solidFill>
                  <a:schemeClr val="accent2"/>
                </a:solidFill>
              </a:rPr>
              <a:t>Random Classifier</a:t>
            </a:r>
          </a:p>
        </p:txBody>
      </p:sp>
      <p:sp>
        <p:nvSpPr>
          <p:cNvPr id="26" name="TextBox 25">
            <a:extLst>
              <a:ext uri="{FF2B5EF4-FFF2-40B4-BE49-F238E27FC236}">
                <a16:creationId xmlns:a16="http://schemas.microsoft.com/office/drawing/2014/main" id="{79AB80C9-6FC1-9041-89E7-563C8D462BF1}"/>
              </a:ext>
            </a:extLst>
          </p:cNvPr>
          <p:cNvSpPr txBox="1"/>
          <p:nvPr/>
        </p:nvSpPr>
        <p:spPr>
          <a:xfrm rot="19783637">
            <a:off x="8761041" y="2476737"/>
            <a:ext cx="589585" cy="369332"/>
          </a:xfrm>
          <a:prstGeom prst="rect">
            <a:avLst/>
          </a:prstGeom>
          <a:noFill/>
        </p:spPr>
        <p:txBody>
          <a:bodyPr wrap="none" rtlCol="0">
            <a:spAutoFit/>
          </a:bodyPr>
          <a:lstStyle/>
          <a:p>
            <a:r>
              <a:rPr lang="en-US" b="1" dirty="0">
                <a:solidFill>
                  <a:schemeClr val="accent1"/>
                </a:solidFill>
              </a:rPr>
              <a:t>ROC</a:t>
            </a:r>
          </a:p>
        </p:txBody>
      </p:sp>
    </p:spTree>
    <p:extLst>
      <p:ext uri="{BB962C8B-B14F-4D97-AF65-F5344CB8AC3E}">
        <p14:creationId xmlns:p14="http://schemas.microsoft.com/office/powerpoint/2010/main" val="2610941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1B7C1C-DF8E-B440-A068-D7C802E9F8C0}"/>
              </a:ext>
            </a:extLst>
          </p:cNvPr>
          <p:cNvPicPr>
            <a:picLocks noChangeAspect="1"/>
          </p:cNvPicPr>
          <p:nvPr/>
        </p:nvPicPr>
        <p:blipFill>
          <a:blip r:embed="rId2"/>
          <a:stretch>
            <a:fillRect/>
          </a:stretch>
        </p:blipFill>
        <p:spPr>
          <a:xfrm rot="5400000">
            <a:off x="3354279" y="-1718579"/>
            <a:ext cx="5632204" cy="11121562"/>
          </a:xfrm>
          <a:prstGeom prst="rect">
            <a:avLst/>
          </a:prstGeom>
        </p:spPr>
      </p:pic>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46</a:t>
            </a:fld>
            <a:endParaRPr lang="en-US"/>
          </a:p>
        </p:txBody>
      </p:sp>
      <p:sp>
        <p:nvSpPr>
          <p:cNvPr id="9" name="TextBox 8">
            <a:extLst>
              <a:ext uri="{FF2B5EF4-FFF2-40B4-BE49-F238E27FC236}">
                <a16:creationId xmlns:a16="http://schemas.microsoft.com/office/drawing/2014/main" id="{6244FCF1-92BB-044C-BB0D-DCA86E5823F3}"/>
              </a:ext>
            </a:extLst>
          </p:cNvPr>
          <p:cNvSpPr txBox="1"/>
          <p:nvPr/>
        </p:nvSpPr>
        <p:spPr>
          <a:xfrm>
            <a:off x="3773507" y="747648"/>
            <a:ext cx="4793748" cy="369332"/>
          </a:xfrm>
          <a:prstGeom prst="rect">
            <a:avLst/>
          </a:prstGeom>
          <a:noFill/>
        </p:spPr>
        <p:txBody>
          <a:bodyPr wrap="none" rtlCol="0">
            <a:spAutoFit/>
          </a:bodyPr>
          <a:lstStyle/>
          <a:p>
            <a:r>
              <a:rPr lang="en-US" b="1" dirty="0"/>
              <a:t>Table 10: </a:t>
            </a:r>
            <a:r>
              <a:rPr lang="en-US" dirty="0"/>
              <a:t>Comparison of CNN Experiment Results</a:t>
            </a:r>
            <a:endParaRPr lang="en-US" b="1" dirty="0"/>
          </a:p>
        </p:txBody>
      </p:sp>
    </p:spTree>
    <p:extLst>
      <p:ext uri="{BB962C8B-B14F-4D97-AF65-F5344CB8AC3E}">
        <p14:creationId xmlns:p14="http://schemas.microsoft.com/office/powerpoint/2010/main" val="1446759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47</a:t>
            </a:fld>
            <a:endParaRPr lang="en-US"/>
          </a:p>
        </p:txBody>
      </p:sp>
      <p:pic>
        <p:nvPicPr>
          <p:cNvPr id="4" name="Picture 3">
            <a:extLst>
              <a:ext uri="{FF2B5EF4-FFF2-40B4-BE49-F238E27FC236}">
                <a16:creationId xmlns:a16="http://schemas.microsoft.com/office/drawing/2014/main" id="{AD9659B3-9325-0B40-AA2A-CAF7DCF4EE61}"/>
              </a:ext>
            </a:extLst>
          </p:cNvPr>
          <p:cNvPicPr>
            <a:picLocks noChangeAspect="1"/>
          </p:cNvPicPr>
          <p:nvPr/>
        </p:nvPicPr>
        <p:blipFill>
          <a:blip r:embed="rId2"/>
          <a:stretch>
            <a:fillRect/>
          </a:stretch>
        </p:blipFill>
        <p:spPr>
          <a:xfrm>
            <a:off x="492370" y="980465"/>
            <a:ext cx="4999922" cy="4999922"/>
          </a:xfrm>
          <a:prstGeom prst="rect">
            <a:avLst/>
          </a:prstGeom>
        </p:spPr>
      </p:pic>
      <p:graphicFrame>
        <p:nvGraphicFramePr>
          <p:cNvPr id="8" name="Table 3">
            <a:extLst>
              <a:ext uri="{FF2B5EF4-FFF2-40B4-BE49-F238E27FC236}">
                <a16:creationId xmlns:a16="http://schemas.microsoft.com/office/drawing/2014/main" id="{4E23E1F9-EE77-7C4B-9261-F7283C31D25A}"/>
              </a:ext>
            </a:extLst>
          </p:cNvPr>
          <p:cNvGraphicFramePr>
            <a:graphicFrameLocks noGrp="1"/>
          </p:cNvGraphicFramePr>
          <p:nvPr>
            <p:extLst>
              <p:ext uri="{D42A27DB-BD31-4B8C-83A1-F6EECF244321}">
                <p14:modId xmlns:p14="http://schemas.microsoft.com/office/powerpoint/2010/main" val="3776512920"/>
              </p:ext>
            </p:extLst>
          </p:nvPr>
        </p:nvGraphicFramePr>
        <p:xfrm>
          <a:off x="6724985" y="1349797"/>
          <a:ext cx="4332180" cy="1483360"/>
        </p:xfrm>
        <a:graphic>
          <a:graphicData uri="http://schemas.openxmlformats.org/drawingml/2006/table">
            <a:tbl>
              <a:tblPr firstRow="1" bandRow="1">
                <a:tableStyleId>{5C22544A-7EE6-4342-B048-85BDC9FD1C3A}</a:tableStyleId>
              </a:tblPr>
              <a:tblGrid>
                <a:gridCol w="1606397">
                  <a:extLst>
                    <a:ext uri="{9D8B030D-6E8A-4147-A177-3AD203B41FA5}">
                      <a16:colId xmlns:a16="http://schemas.microsoft.com/office/drawing/2014/main" val="1167715340"/>
                    </a:ext>
                  </a:extLst>
                </a:gridCol>
                <a:gridCol w="975360">
                  <a:extLst>
                    <a:ext uri="{9D8B030D-6E8A-4147-A177-3AD203B41FA5}">
                      <a16:colId xmlns:a16="http://schemas.microsoft.com/office/drawing/2014/main" val="377694801"/>
                    </a:ext>
                  </a:extLst>
                </a:gridCol>
                <a:gridCol w="966651">
                  <a:extLst>
                    <a:ext uri="{9D8B030D-6E8A-4147-A177-3AD203B41FA5}">
                      <a16:colId xmlns:a16="http://schemas.microsoft.com/office/drawing/2014/main" val="3772973950"/>
                    </a:ext>
                  </a:extLst>
                </a:gridCol>
                <a:gridCol w="783772">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a:t>Actual</a:t>
                      </a:r>
                      <a:endParaRPr lang="en-US" dirty="0"/>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a:t>P</a:t>
                      </a:r>
                      <a:endParaRPr lang="en-US" dirty="0"/>
                    </a:p>
                  </a:txBody>
                  <a:tcPr/>
                </a:tc>
                <a:tc>
                  <a:txBody>
                    <a:bodyPr/>
                    <a:lstStyle/>
                    <a:p>
                      <a:pPr algn="ctr"/>
                      <a:r>
                        <a:rPr lang="en-US"/>
                        <a:t>N</a:t>
                      </a:r>
                      <a:endParaRPr lang="en-US" dirty="0"/>
                    </a:p>
                  </a:txBody>
                  <a:tcPr/>
                </a:tc>
                <a:extLst>
                  <a:ext uri="{0D108BD9-81ED-4DB2-BD59-A6C34878D82A}">
                    <a16:rowId xmlns:a16="http://schemas.microsoft.com/office/drawing/2014/main" val="3734024999"/>
                  </a:ext>
                </a:extLst>
              </a:tr>
              <a:tr h="370840">
                <a:tc rowSpan="2">
                  <a:txBody>
                    <a:bodyPr/>
                    <a:lstStyle/>
                    <a:p>
                      <a:pPr algn="ctr"/>
                      <a:r>
                        <a:rPr lang="en-US" sz="1800" b="1" kern="1200">
                          <a:solidFill>
                            <a:schemeClr val="lt1"/>
                          </a:solidFill>
                          <a:latin typeface="+mn-lt"/>
                          <a:ea typeface="+mn-ea"/>
                          <a:cs typeface="+mn-cs"/>
                        </a:rPr>
                        <a:t>Predicted</a:t>
                      </a:r>
                      <a:endParaRPr lang="en-US" sz="1800" b="1" kern="1200" dirty="0">
                        <a:solidFill>
                          <a:schemeClr val="lt1"/>
                        </a:solidFill>
                        <a:latin typeface="+mn-lt"/>
                        <a:ea typeface="+mn-ea"/>
                        <a:cs typeface="+mn-cs"/>
                      </a:endParaRPr>
                    </a:p>
                  </a:txBody>
                  <a:tcPr anchor="ctr">
                    <a:solidFill>
                      <a:schemeClr val="accent1"/>
                    </a:solidFill>
                  </a:tcPr>
                </a:tc>
                <a:tc>
                  <a:txBody>
                    <a:bodyPr/>
                    <a:lstStyle/>
                    <a:p>
                      <a:pPr algn="ctr"/>
                      <a:r>
                        <a:rPr lang="en-US"/>
                        <a:t>P</a:t>
                      </a:r>
                      <a:endParaRPr lang="en-US" dirty="0"/>
                    </a:p>
                  </a:txBody>
                  <a:tcPr/>
                </a:tc>
                <a:tc>
                  <a:txBody>
                    <a:bodyPr/>
                    <a:lstStyle/>
                    <a:p>
                      <a:pPr algn="ctr"/>
                      <a:r>
                        <a:rPr lang="en-US" b="1"/>
                        <a:t>24</a:t>
                      </a:r>
                      <a:endParaRPr lang="en-US" b="1" dirty="0"/>
                    </a:p>
                  </a:txBody>
                  <a:tcPr/>
                </a:tc>
                <a:tc>
                  <a:txBody>
                    <a:bodyPr/>
                    <a:lstStyle/>
                    <a:p>
                      <a:pPr algn="ctr"/>
                      <a:r>
                        <a:rPr lang="en-US"/>
                        <a:t>2</a:t>
                      </a:r>
                      <a:endParaRPr lang="en-US" dirty="0"/>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a:t>N</a:t>
                      </a:r>
                      <a:endParaRPr lang="en-US" dirty="0"/>
                    </a:p>
                  </a:txBody>
                  <a:tcPr/>
                </a:tc>
                <a:tc>
                  <a:txBody>
                    <a:bodyPr/>
                    <a:lstStyle/>
                    <a:p>
                      <a:pPr algn="ctr"/>
                      <a:r>
                        <a:rPr lang="en-US"/>
                        <a:t>2</a:t>
                      </a:r>
                      <a:endParaRPr lang="en-US" dirty="0"/>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p:sp>
        <p:nvSpPr>
          <p:cNvPr id="10" name="TextBox 9">
            <a:extLst>
              <a:ext uri="{FF2B5EF4-FFF2-40B4-BE49-F238E27FC236}">
                <a16:creationId xmlns:a16="http://schemas.microsoft.com/office/drawing/2014/main" id="{0AB137A9-8CED-8F49-AE7E-7C83B989E895}"/>
              </a:ext>
            </a:extLst>
          </p:cNvPr>
          <p:cNvSpPr txBox="1"/>
          <p:nvPr/>
        </p:nvSpPr>
        <p:spPr>
          <a:xfrm>
            <a:off x="5536374" y="980465"/>
            <a:ext cx="6709401" cy="369332"/>
          </a:xfrm>
          <a:prstGeom prst="rect">
            <a:avLst/>
          </a:prstGeom>
          <a:noFill/>
        </p:spPr>
        <p:txBody>
          <a:bodyPr wrap="none" rtlCol="0">
            <a:spAutoFit/>
          </a:bodyPr>
          <a:lstStyle/>
          <a:p>
            <a:r>
              <a:rPr lang="en-US" b="1" dirty="0"/>
              <a:t>Table 11: </a:t>
            </a:r>
            <a:r>
              <a:rPr lang="en-US" dirty="0"/>
              <a:t>Confusion Matrix for ResNet-50 model with Adam optimizer</a:t>
            </a:r>
            <a:endParaRPr lang="en-US" b="1"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1D2FFC9-DB07-AF4D-8957-0A1166D6826F}"/>
                  </a:ext>
                </a:extLst>
              </p:cNvPr>
              <p:cNvSpPr/>
              <p:nvPr/>
            </p:nvSpPr>
            <p:spPr>
              <a:xfrm>
                <a:off x="6355275" y="2908670"/>
                <a:ext cx="6096000" cy="3139321"/>
              </a:xfrm>
              <a:prstGeom prst="rect">
                <a:avLst/>
              </a:prstGeom>
            </p:spPr>
            <p:txBody>
              <a:bodyPr>
                <a:spAutoFit/>
              </a:bodyPr>
              <a:lstStyle/>
              <a:p>
                <a:pPr marL="285750" indent="-285750">
                  <a:buFont typeface="Arial" panose="020B0604020202020204" pitchFamily="34" charset="0"/>
                  <a:buChar char="•"/>
                </a:pPr>
                <a:r>
                  <a:rPr lang="en-US" b="1" dirty="0"/>
                  <a:t>Sensitivity:</a:t>
                </a:r>
                <a:r>
                  <a:rPr lang="en-US" dirty="0"/>
                  <a:t> 	</a:t>
                </a:r>
                <a:r>
                  <a:rPr lang="tr-TR" dirty="0"/>
                  <a:t>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0.9215</a:t>
                </a:r>
                <a:endParaRPr lang="tr-TR"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a:t>
                </a:r>
                <a:r>
                  <a:rPr lang="tr-TR" dirty="0"/>
                  <a:t> 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t>
                </a:r>
                <a:r>
                  <a:rPr lang="tr-TR" dirty="0"/>
                  <a:t> 0.9126 = 92.16 %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𝑭</m:t>
                        </m:r>
                      </m:e>
                      <m:sub>
                        <m:r>
                          <a:rPr lang="en-US" b="1" i="1" dirty="0">
                            <a:latin typeface="Cambria Math" panose="02040503050406030204" pitchFamily="18" charset="0"/>
                          </a:rPr>
                          <m:t>𝟏</m:t>
                        </m:r>
                      </m:sub>
                    </m:sSub>
                  </m:oMath>
                </a14:m>
                <a:r>
                  <a:rPr lang="en-US" b="1" dirty="0"/>
                  <a:t>Score:</a:t>
                </a:r>
                <a:r>
                  <a:rPr lang="en-US" dirty="0"/>
                  <a:t> 		</a:t>
                </a:r>
                <a:r>
                  <a:rPr lang="tr-TR" dirty="0"/>
                  <a:t> 0.9126</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b="1" dirty="0"/>
                  <a:t>AUC </a:t>
                </a:r>
                <a:r>
                  <a:rPr lang="tr-TR" b="1" dirty="0" err="1"/>
                  <a:t>Score</a:t>
                </a:r>
                <a:r>
                  <a:rPr lang="tr-TR" b="1" dirty="0"/>
                  <a:t>:		</a:t>
                </a:r>
                <a:r>
                  <a:rPr lang="tr-TR" dirty="0"/>
                  <a:t> 0.9129</a:t>
                </a:r>
                <a:endParaRPr lang="en-US" b="1" dirty="0"/>
              </a:p>
            </p:txBody>
          </p:sp>
        </mc:Choice>
        <mc:Fallback xmlns="">
          <p:sp>
            <p:nvSpPr>
              <p:cNvPr id="5" name="Rectangle 4">
                <a:extLst>
                  <a:ext uri="{FF2B5EF4-FFF2-40B4-BE49-F238E27FC236}">
                    <a16:creationId xmlns:a16="http://schemas.microsoft.com/office/drawing/2014/main" id="{D1D2FFC9-DB07-AF4D-8957-0A1166D6826F}"/>
                  </a:ext>
                </a:extLst>
              </p:cNvPr>
              <p:cNvSpPr>
                <a:spLocks noRot="1" noChangeAspect="1" noMove="1" noResize="1" noEditPoints="1" noAdjustHandles="1" noChangeArrowheads="1" noChangeShapeType="1" noTextEdit="1"/>
              </p:cNvSpPr>
              <p:nvPr/>
            </p:nvSpPr>
            <p:spPr>
              <a:xfrm>
                <a:off x="6355275" y="2908670"/>
                <a:ext cx="6096000" cy="3139321"/>
              </a:xfrm>
              <a:prstGeom prst="rect">
                <a:avLst/>
              </a:prstGeom>
              <a:blipFill>
                <a:blip r:embed="rId3"/>
                <a:stretch>
                  <a:fillRect l="-624" t="-402" b="-2008"/>
                </a:stretch>
              </a:blipFill>
            </p:spPr>
            <p:txBody>
              <a:bodyPr/>
              <a:lstStyle/>
              <a:p>
                <a:r>
                  <a:rPr lang="en-US">
                    <a:noFill/>
                  </a:rPr>
                  <a:t> </a:t>
                </a:r>
              </a:p>
            </p:txBody>
          </p:sp>
        </mc:Fallback>
      </mc:AlternateContent>
    </p:spTree>
    <p:extLst>
      <p:ext uri="{BB962C8B-B14F-4D97-AF65-F5344CB8AC3E}">
        <p14:creationId xmlns:p14="http://schemas.microsoft.com/office/powerpoint/2010/main" val="2158528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973891" cy="564065"/>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en-US" sz="2800" b="1" i="1" dirty="0">
                            <a:latin typeface="Cambria Math" panose="02040503050406030204" pitchFamily="18" charset="0"/>
                          </a:rPr>
                          <m:t>𝒊𝒏𝒇𝒐</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973891" cy="564065"/>
              </a:xfrm>
              <a:prstGeom prst="rect">
                <a:avLst/>
              </a:prstGeom>
              <a:blipFill>
                <a:blip r:embed="rId2"/>
                <a:stretch>
                  <a:fillRect l="-4237" t="-8696" b="-21739"/>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48</a:t>
            </a:fld>
            <a:endParaRPr lang="en-US"/>
          </a:p>
        </p:txBody>
      </p:sp>
      <p:pic>
        <p:nvPicPr>
          <p:cNvPr id="4" name="Picture 3">
            <a:extLst>
              <a:ext uri="{FF2B5EF4-FFF2-40B4-BE49-F238E27FC236}">
                <a16:creationId xmlns:a16="http://schemas.microsoft.com/office/drawing/2014/main" id="{FA9186C1-9CA0-9B46-AE7C-30360A80EBD0}"/>
              </a:ext>
            </a:extLst>
          </p:cNvPr>
          <p:cNvPicPr>
            <a:picLocks noChangeAspect="1"/>
          </p:cNvPicPr>
          <p:nvPr/>
        </p:nvPicPr>
        <p:blipFill>
          <a:blip r:embed="rId3"/>
          <a:stretch>
            <a:fillRect/>
          </a:stretch>
        </p:blipFill>
        <p:spPr>
          <a:xfrm>
            <a:off x="491596" y="1855385"/>
            <a:ext cx="4567110" cy="28316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E09042-B29F-A342-9D57-652724049D47}"/>
                  </a:ext>
                </a:extLst>
              </p:cNvPr>
              <p:cNvSpPr txBox="1"/>
              <p:nvPr/>
            </p:nvSpPr>
            <p:spPr>
              <a:xfrm>
                <a:off x="0" y="1459337"/>
                <a:ext cx="5550302" cy="395558"/>
              </a:xfrm>
              <a:prstGeom prst="rect">
                <a:avLst/>
              </a:prstGeom>
              <a:noFill/>
            </p:spPr>
            <p:txBody>
              <a:bodyPr wrap="none" rtlCol="0">
                <a:spAutoFit/>
              </a:bodyPr>
              <a:lstStyle/>
              <a:p>
                <a:r>
                  <a:rPr lang="en-US" b="1" dirty="0"/>
                  <a:t>Table 12: </a:t>
                </a:r>
                <a:r>
                  <a:rPr lang="en-US" dirty="0"/>
                  <a:t>Comparison of ML Experiment Results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en-US" b="0" i="1" dirty="0">
                            <a:latin typeface="Cambria Math" panose="02040503050406030204" pitchFamily="18" charset="0"/>
                          </a:rPr>
                          <m:t>𝑖𝑛𝑓𝑜</m:t>
                        </m:r>
                      </m:sub>
                    </m:sSub>
                  </m:oMath>
                </a14:m>
                <a:endParaRPr lang="en-US" dirty="0"/>
              </a:p>
            </p:txBody>
          </p:sp>
        </mc:Choice>
        <mc:Fallback xmlns="">
          <p:sp>
            <p:nvSpPr>
              <p:cNvPr id="8" name="TextBox 7">
                <a:extLst>
                  <a:ext uri="{FF2B5EF4-FFF2-40B4-BE49-F238E27FC236}">
                    <a16:creationId xmlns:a16="http://schemas.microsoft.com/office/drawing/2014/main" id="{7DE09042-B29F-A342-9D57-652724049D47}"/>
                  </a:ext>
                </a:extLst>
              </p:cNvPr>
              <p:cNvSpPr txBox="1">
                <a:spLocks noRot="1" noChangeAspect="1" noMove="1" noResize="1" noEditPoints="1" noAdjustHandles="1" noChangeArrowheads="1" noChangeShapeType="1" noTextEdit="1"/>
              </p:cNvSpPr>
              <p:nvPr/>
            </p:nvSpPr>
            <p:spPr>
              <a:xfrm>
                <a:off x="0" y="1459337"/>
                <a:ext cx="5550302" cy="395558"/>
              </a:xfrm>
              <a:prstGeom prst="rect">
                <a:avLst/>
              </a:prstGeom>
              <a:blipFill>
                <a:blip r:embed="rId4"/>
                <a:stretch>
                  <a:fillRect l="-915" t="-6250" b="-18750"/>
                </a:stretch>
              </a:blipFill>
            </p:spPr>
            <p:txBody>
              <a:bodyPr/>
              <a:lstStyle/>
              <a:p>
                <a:r>
                  <a:rPr lang="en-US">
                    <a:noFill/>
                  </a:rPr>
                  <a:t> </a:t>
                </a:r>
              </a:p>
            </p:txBody>
          </p:sp>
        </mc:Fallback>
      </mc:AlternateContent>
      <p:graphicFrame>
        <p:nvGraphicFramePr>
          <p:cNvPr id="9" name="Table 4">
            <a:extLst>
              <a:ext uri="{FF2B5EF4-FFF2-40B4-BE49-F238E27FC236}">
                <a16:creationId xmlns:a16="http://schemas.microsoft.com/office/drawing/2014/main" id="{73114D9B-2D4D-FB41-9C1F-3037725A8DF6}"/>
              </a:ext>
            </a:extLst>
          </p:cNvPr>
          <p:cNvGraphicFramePr>
            <a:graphicFrameLocks noGrp="1"/>
          </p:cNvGraphicFramePr>
          <p:nvPr>
            <p:extLst>
              <p:ext uri="{D42A27DB-BD31-4B8C-83A1-F6EECF244321}">
                <p14:modId xmlns:p14="http://schemas.microsoft.com/office/powerpoint/2010/main" val="1592841388"/>
              </p:ext>
            </p:extLst>
          </p:nvPr>
        </p:nvGraphicFramePr>
        <p:xfrm>
          <a:off x="6169572" y="1347533"/>
          <a:ext cx="4356424" cy="1854200"/>
        </p:xfrm>
        <a:graphic>
          <a:graphicData uri="http://schemas.openxmlformats.org/drawingml/2006/table">
            <a:tbl>
              <a:tblPr firstRow="1" bandRow="1">
                <a:tableStyleId>{5C22544A-7EE6-4342-B048-85BDC9FD1C3A}</a:tableStyleId>
              </a:tblPr>
              <a:tblGrid>
                <a:gridCol w="1996126">
                  <a:extLst>
                    <a:ext uri="{9D8B030D-6E8A-4147-A177-3AD203B41FA5}">
                      <a16:colId xmlns:a16="http://schemas.microsoft.com/office/drawing/2014/main" val="1007265543"/>
                    </a:ext>
                  </a:extLst>
                </a:gridCol>
                <a:gridCol w="1135117">
                  <a:extLst>
                    <a:ext uri="{9D8B030D-6E8A-4147-A177-3AD203B41FA5}">
                      <a16:colId xmlns:a16="http://schemas.microsoft.com/office/drawing/2014/main" val="3602063895"/>
                    </a:ext>
                  </a:extLst>
                </a:gridCol>
                <a:gridCol w="1225181">
                  <a:extLst>
                    <a:ext uri="{9D8B030D-6E8A-4147-A177-3AD203B41FA5}">
                      <a16:colId xmlns:a16="http://schemas.microsoft.com/office/drawing/2014/main" val="3762291814"/>
                    </a:ext>
                  </a:extLst>
                </a:gridCol>
              </a:tblGrid>
              <a:tr h="370840">
                <a:tc>
                  <a:txBody>
                    <a:bodyPr/>
                    <a:lstStyle/>
                    <a:p>
                      <a:r>
                        <a:rPr lang="en-US" sz="1400" dirty="0"/>
                        <a:t>Hyper-Parameter</a:t>
                      </a:r>
                    </a:p>
                  </a:txBody>
                  <a:tcPr/>
                </a:tc>
                <a:tc>
                  <a:txBody>
                    <a:bodyPr/>
                    <a:lstStyle/>
                    <a:p>
                      <a:r>
                        <a:rPr lang="en-US" sz="1400" dirty="0"/>
                        <a:t>Train Data</a:t>
                      </a:r>
                    </a:p>
                  </a:txBody>
                  <a:tcPr/>
                </a:tc>
                <a:tc>
                  <a:txBody>
                    <a:bodyPr/>
                    <a:lstStyle/>
                    <a:p>
                      <a:r>
                        <a:rPr lang="en-US" sz="1400" dirty="0"/>
                        <a:t>Test Data</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extLst>
                  <a:ext uri="{0D108BD9-81ED-4DB2-BD59-A6C34878D82A}">
                    <a16:rowId xmlns:a16="http://schemas.microsoft.com/office/drawing/2014/main" val="4128220406"/>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9B9A6A-B179-C445-B8D0-3FFC95B4D47E}"/>
                  </a:ext>
                </a:extLst>
              </p:cNvPr>
              <p:cNvSpPr txBox="1"/>
              <p:nvPr/>
            </p:nvSpPr>
            <p:spPr>
              <a:xfrm>
                <a:off x="6027796" y="955951"/>
                <a:ext cx="4745851" cy="391582"/>
              </a:xfrm>
              <a:prstGeom prst="rect">
                <a:avLst/>
              </a:prstGeom>
              <a:noFill/>
            </p:spPr>
            <p:txBody>
              <a:bodyPr wrap="none" rtlCol="0">
                <a:spAutoFit/>
              </a:bodyPr>
              <a:lstStyle/>
              <a:p>
                <a:r>
                  <a:rPr lang="en-US" b="1" dirty="0"/>
                  <a:t>Table 13: </a:t>
                </a:r>
                <a:r>
                  <a:rPr lang="en-US" dirty="0"/>
                  <a:t>KNN tuned hyper-parameters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0" name="TextBox 9">
                <a:extLst>
                  <a:ext uri="{FF2B5EF4-FFF2-40B4-BE49-F238E27FC236}">
                    <a16:creationId xmlns:a16="http://schemas.microsoft.com/office/drawing/2014/main" id="{DF9B9A6A-B179-C445-B8D0-3FFC95B4D47E}"/>
                  </a:ext>
                </a:extLst>
              </p:cNvPr>
              <p:cNvSpPr txBox="1">
                <a:spLocks noRot="1" noChangeAspect="1" noMove="1" noResize="1" noEditPoints="1" noAdjustHandles="1" noChangeArrowheads="1" noChangeShapeType="1" noTextEdit="1"/>
              </p:cNvSpPr>
              <p:nvPr/>
            </p:nvSpPr>
            <p:spPr>
              <a:xfrm>
                <a:off x="6027796" y="955951"/>
                <a:ext cx="4745851" cy="391582"/>
              </a:xfrm>
              <a:prstGeom prst="rect">
                <a:avLst/>
              </a:prstGeom>
              <a:blipFill>
                <a:blip r:embed="rId5"/>
                <a:stretch>
                  <a:fillRect l="-1067" t="-9375" b="-18750"/>
                </a:stretch>
              </a:blipFill>
            </p:spPr>
            <p:txBody>
              <a:bodyPr/>
              <a:lstStyle/>
              <a:p>
                <a:r>
                  <a:rPr lang="en-US">
                    <a:noFill/>
                  </a:rPr>
                  <a:t> </a:t>
                </a:r>
              </a:p>
            </p:txBody>
          </p:sp>
        </mc:Fallback>
      </mc:AlternateContent>
      <p:graphicFrame>
        <p:nvGraphicFramePr>
          <p:cNvPr id="11" name="Table 3">
            <a:extLst>
              <a:ext uri="{FF2B5EF4-FFF2-40B4-BE49-F238E27FC236}">
                <a16:creationId xmlns:a16="http://schemas.microsoft.com/office/drawing/2014/main" id="{727179C2-BA01-1F43-92B4-A50B6436ABA1}"/>
              </a:ext>
            </a:extLst>
          </p:cNvPr>
          <p:cNvGraphicFramePr>
            <a:graphicFrameLocks noGrp="1"/>
          </p:cNvGraphicFramePr>
          <p:nvPr>
            <p:extLst>
              <p:ext uri="{D42A27DB-BD31-4B8C-83A1-F6EECF244321}">
                <p14:modId xmlns:p14="http://schemas.microsoft.com/office/powerpoint/2010/main" val="3281049300"/>
              </p:ext>
            </p:extLst>
          </p:nvPr>
        </p:nvGraphicFramePr>
        <p:xfrm>
          <a:off x="5896087" y="4094184"/>
          <a:ext cx="5009266" cy="1854200"/>
        </p:xfrm>
        <a:graphic>
          <a:graphicData uri="http://schemas.openxmlformats.org/drawingml/2006/table">
            <a:tbl>
              <a:tblPr firstRow="1" bandRow="1">
                <a:tableStyleId>{5C22544A-7EE6-4342-B048-85BDC9FD1C3A}</a:tableStyleId>
              </a:tblPr>
              <a:tblGrid>
                <a:gridCol w="1179581">
                  <a:extLst>
                    <a:ext uri="{9D8B030D-6E8A-4147-A177-3AD203B41FA5}">
                      <a16:colId xmlns:a16="http://schemas.microsoft.com/office/drawing/2014/main" val="1167715340"/>
                    </a:ext>
                  </a:extLst>
                </a:gridCol>
                <a:gridCol w="1170568">
                  <a:extLst>
                    <a:ext uri="{9D8B030D-6E8A-4147-A177-3AD203B41FA5}">
                      <a16:colId xmlns:a16="http://schemas.microsoft.com/office/drawing/2014/main" val="377694801"/>
                    </a:ext>
                  </a:extLst>
                </a:gridCol>
                <a:gridCol w="672662">
                  <a:extLst>
                    <a:ext uri="{9D8B030D-6E8A-4147-A177-3AD203B41FA5}">
                      <a16:colId xmlns:a16="http://schemas.microsoft.com/office/drawing/2014/main" val="3772973950"/>
                    </a:ext>
                  </a:extLst>
                </a:gridCol>
                <a:gridCol w="672662">
                  <a:extLst>
                    <a:ext uri="{9D8B030D-6E8A-4147-A177-3AD203B41FA5}">
                      <a16:colId xmlns:a16="http://schemas.microsoft.com/office/drawing/2014/main" val="4047313456"/>
                    </a:ext>
                  </a:extLst>
                </a:gridCol>
                <a:gridCol w="609600">
                  <a:extLst>
                    <a:ext uri="{9D8B030D-6E8A-4147-A177-3AD203B41FA5}">
                      <a16:colId xmlns:a16="http://schemas.microsoft.com/office/drawing/2014/main" val="2069433500"/>
                    </a:ext>
                  </a:extLst>
                </a:gridCol>
                <a:gridCol w="704193">
                  <a:extLst>
                    <a:ext uri="{9D8B030D-6E8A-4147-A177-3AD203B41FA5}">
                      <a16:colId xmlns:a16="http://schemas.microsoft.com/office/drawing/2014/main" val="3915204470"/>
                    </a:ext>
                  </a:extLst>
                </a:gridCol>
              </a:tblGrid>
              <a:tr h="370840">
                <a:tc rowSpan="3" gridSpan="2">
                  <a:txBody>
                    <a:bodyPr/>
                    <a:lstStyle/>
                    <a:p>
                      <a:r>
                        <a:rPr lang="en-US" dirty="0"/>
                        <a:t>Positive:    P = TP + FN</a:t>
                      </a:r>
                    </a:p>
                    <a:p>
                      <a:r>
                        <a:rPr lang="en-US" dirty="0"/>
                        <a:t>Negative:  N =  FP + TN</a:t>
                      </a:r>
                    </a:p>
                  </a:txBody>
                  <a:tcPr anchor="ctr">
                    <a:solidFill>
                      <a:schemeClr val="accent1">
                        <a:lumMod val="40000"/>
                        <a:lumOff val="60000"/>
                      </a:schemeClr>
                    </a:solidFill>
                  </a:tcPr>
                </a:tc>
                <a:tc rowSpan="3"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a:p>
                  </a:txBody>
                  <a:tcPr/>
                </a:tc>
                <a:tc hMerge="1" vMerge="1">
                  <a:txBody>
                    <a:bodyPr/>
                    <a:lstStyle/>
                    <a:p>
                      <a:endParaRPr lang="en-US"/>
                    </a:p>
                  </a:txBody>
                  <a:tcPr/>
                </a:tc>
                <a:tc gridSpan="2">
                  <a:txBody>
                    <a:bodyPr/>
                    <a:lstStyle/>
                    <a:p>
                      <a:pPr algn="ctr"/>
                      <a:r>
                        <a:rPr lang="en-US" b="1" dirty="0"/>
                        <a:t>Train Data</a:t>
                      </a:r>
                    </a:p>
                  </a:txBody>
                  <a:tcPr/>
                </a:tc>
                <a:tc hMerge="1">
                  <a:txBody>
                    <a:bodyPr/>
                    <a:lstStyle/>
                    <a:p>
                      <a:endParaRPr lang="en-US"/>
                    </a:p>
                  </a:txBody>
                  <a:tcPr/>
                </a:tc>
                <a:tc gridSpan="2">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b="1" dirty="0"/>
                        <a:t>Test Data</a:t>
                      </a:r>
                    </a:p>
                  </a:txBody>
                  <a:tcPr/>
                </a:tc>
                <a:tc hMerge="1">
                  <a:txBody>
                    <a:bodyPr/>
                    <a:lstStyle/>
                    <a:p>
                      <a:endParaRPr lang="en-US"/>
                    </a:p>
                  </a:txBody>
                  <a:tcPr/>
                </a:tc>
                <a:extLst>
                  <a:ext uri="{0D108BD9-81ED-4DB2-BD59-A6C34878D82A}">
                    <a16:rowId xmlns:a16="http://schemas.microsoft.com/office/drawing/2014/main" val="3566012611"/>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24</a:t>
                      </a:r>
                    </a:p>
                  </a:txBody>
                  <a:tcPr/>
                </a:tc>
                <a:tc>
                  <a:txBody>
                    <a:bodyPr/>
                    <a:lstStyle/>
                    <a:p>
                      <a:pPr algn="ctr"/>
                      <a:r>
                        <a:rPr lang="en-US" dirty="0"/>
                        <a:t>2</a:t>
                      </a:r>
                    </a:p>
                  </a:txBody>
                  <a:tcPr/>
                </a:tc>
                <a:tc>
                  <a:txBody>
                    <a:bodyPr/>
                    <a:lstStyle/>
                    <a:p>
                      <a:pPr algn="ctr"/>
                      <a:r>
                        <a:rPr lang="en-US" b="1" dirty="0"/>
                        <a:t>24</a:t>
                      </a:r>
                    </a:p>
                  </a:txBody>
                  <a:tcPr/>
                </a:tc>
                <a:tc>
                  <a:txBody>
                    <a:bodyPr/>
                    <a:lstStyle/>
                    <a:p>
                      <a:pPr algn="ctr"/>
                      <a:r>
                        <a:rPr lang="en-US" dirty="0"/>
                        <a:t>2</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2</a:t>
                      </a:r>
                    </a:p>
                  </a:txBody>
                  <a:tcPr/>
                </a:tc>
                <a:tc>
                  <a:txBody>
                    <a:bodyPr/>
                    <a:lstStyle/>
                    <a:p>
                      <a:pPr algn="ctr"/>
                      <a:r>
                        <a:rPr lang="en-US" b="1" dirty="0"/>
                        <a:t>23</a:t>
                      </a:r>
                    </a:p>
                  </a:txBody>
                  <a:tcPr/>
                </a:tc>
                <a:tc>
                  <a:txBody>
                    <a:bodyPr/>
                    <a:lstStyle/>
                    <a:p>
                      <a:pPr algn="ctr"/>
                      <a:r>
                        <a:rPr lang="en-US" dirty="0"/>
                        <a:t>2</a:t>
                      </a:r>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CE0824-5146-8140-B6EA-A01573506AC3}"/>
                  </a:ext>
                </a:extLst>
              </p:cNvPr>
              <p:cNvSpPr txBox="1"/>
              <p:nvPr/>
            </p:nvSpPr>
            <p:spPr>
              <a:xfrm>
                <a:off x="6204574" y="3702602"/>
                <a:ext cx="4392293" cy="391582"/>
              </a:xfrm>
              <a:prstGeom prst="rect">
                <a:avLst/>
              </a:prstGeom>
              <a:noFill/>
            </p:spPr>
            <p:txBody>
              <a:bodyPr wrap="none" rtlCol="0">
                <a:spAutoFit/>
              </a:bodyPr>
              <a:lstStyle/>
              <a:p>
                <a:r>
                  <a:rPr lang="en-US" b="1" dirty="0"/>
                  <a:t>Table 14: </a:t>
                </a:r>
                <a:r>
                  <a:rPr lang="en-US" dirty="0"/>
                  <a:t>Confusion Matrix for KNN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2" name="TextBox 11">
                <a:extLst>
                  <a:ext uri="{FF2B5EF4-FFF2-40B4-BE49-F238E27FC236}">
                    <a16:creationId xmlns:a16="http://schemas.microsoft.com/office/drawing/2014/main" id="{D0CE0824-5146-8140-B6EA-A01573506AC3}"/>
                  </a:ext>
                </a:extLst>
              </p:cNvPr>
              <p:cNvSpPr txBox="1">
                <a:spLocks noRot="1" noChangeAspect="1" noMove="1" noResize="1" noEditPoints="1" noAdjustHandles="1" noChangeArrowheads="1" noChangeShapeType="1" noTextEdit="1"/>
              </p:cNvSpPr>
              <p:nvPr/>
            </p:nvSpPr>
            <p:spPr>
              <a:xfrm>
                <a:off x="6204574" y="3702602"/>
                <a:ext cx="4392293" cy="391582"/>
              </a:xfrm>
              <a:prstGeom prst="rect">
                <a:avLst/>
              </a:prstGeom>
              <a:blipFill>
                <a:blip r:embed="rId6"/>
                <a:stretch>
                  <a:fillRect l="-1153"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69583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799164" cy="523220"/>
          </a:xfrm>
          <a:prstGeom prst="rect">
            <a:avLst/>
          </a:prstGeom>
          <a:noFill/>
        </p:spPr>
        <p:txBody>
          <a:bodyPr wrap="none" rtlCol="0">
            <a:spAutoFit/>
          </a:bodyPr>
          <a:lstStyle/>
          <a:p>
            <a:r>
              <a:rPr lang="en-US" sz="2800" b="1" dirty="0"/>
              <a:t>Purpose of Thesis</a:t>
            </a:r>
          </a:p>
        </p:txBody>
      </p:sp>
      <p:sp>
        <p:nvSpPr>
          <p:cNvPr id="7" name="Slide Number Placeholder 6">
            <a:extLst>
              <a:ext uri="{FF2B5EF4-FFF2-40B4-BE49-F238E27FC236}">
                <a16:creationId xmlns:a16="http://schemas.microsoft.com/office/drawing/2014/main" id="{1D035551-F17C-C444-AB08-EB5446EB2614}"/>
              </a:ext>
            </a:extLst>
          </p:cNvPr>
          <p:cNvSpPr>
            <a:spLocks noGrp="1"/>
          </p:cNvSpPr>
          <p:nvPr>
            <p:ph type="sldNum" sz="quarter" idx="12"/>
          </p:nvPr>
        </p:nvSpPr>
        <p:spPr/>
        <p:txBody>
          <a:bodyPr/>
          <a:lstStyle/>
          <a:p>
            <a:fld id="{C5184E39-17C3-1B46-A006-9F7568AAA460}" type="slidenum">
              <a:rPr lang="en-US" smtClean="0"/>
              <a:t>4</a:t>
            </a:fld>
            <a:endParaRPr lang="en-US"/>
          </a:p>
        </p:txBody>
      </p:sp>
      <p:sp>
        <p:nvSpPr>
          <p:cNvPr id="5" name="TextBox 4">
            <a:extLst>
              <a:ext uri="{FF2B5EF4-FFF2-40B4-BE49-F238E27FC236}">
                <a16:creationId xmlns:a16="http://schemas.microsoft.com/office/drawing/2014/main" id="{423E3FC6-1AEB-2A4B-82B5-7E6E29327233}"/>
              </a:ext>
            </a:extLst>
          </p:cNvPr>
          <p:cNvSpPr txBox="1"/>
          <p:nvPr/>
        </p:nvSpPr>
        <p:spPr>
          <a:xfrm>
            <a:off x="492368" y="1110803"/>
            <a:ext cx="1096811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scope</a:t>
            </a:r>
            <a:r>
              <a:rPr lang="en-US" dirty="0"/>
              <a:t> of this thesis is two fold:</a:t>
            </a:r>
          </a:p>
          <a:p>
            <a:pPr marL="285750" indent="-285750">
              <a:buFont typeface="Arial" panose="020B0604020202020204" pitchFamily="34" charset="0"/>
              <a:buChar char="•"/>
            </a:pPr>
            <a:endParaRPr lang="en-US" dirty="0"/>
          </a:p>
          <a:p>
            <a:pPr marL="712788" indent="-339725">
              <a:buAutoNum type="arabicPeriod"/>
            </a:pPr>
            <a:r>
              <a:rPr lang="en-US" dirty="0"/>
              <a:t>To show the capability of joint use of deep learning algorithms and machine learning algorithms, and</a:t>
            </a:r>
          </a:p>
          <a:p>
            <a:pPr marL="712788" indent="-339725">
              <a:buAutoNum type="arabicPeriod"/>
            </a:pPr>
            <a:endParaRPr lang="en-US" dirty="0"/>
          </a:p>
          <a:p>
            <a:pPr marL="712788" indent="-339725">
              <a:buAutoNum type="arabicPeriod"/>
            </a:pPr>
            <a:r>
              <a:rPr lang="en-US" dirty="0"/>
              <a:t>To apply this knowledge onto an on-going global public health problem.</a:t>
            </a:r>
          </a:p>
        </p:txBody>
      </p:sp>
      <p:pic>
        <p:nvPicPr>
          <p:cNvPr id="6" name="Picture 5">
            <a:extLst>
              <a:ext uri="{FF2B5EF4-FFF2-40B4-BE49-F238E27FC236}">
                <a16:creationId xmlns:a16="http://schemas.microsoft.com/office/drawing/2014/main" id="{1FE08587-EBEE-FE4E-BF82-42E5B6670C7B}"/>
              </a:ext>
            </a:extLst>
          </p:cNvPr>
          <p:cNvPicPr>
            <a:picLocks noChangeAspect="1"/>
          </p:cNvPicPr>
          <p:nvPr/>
        </p:nvPicPr>
        <p:blipFill>
          <a:blip r:embed="rId3"/>
          <a:stretch>
            <a:fillRect/>
          </a:stretch>
        </p:blipFill>
        <p:spPr>
          <a:xfrm>
            <a:off x="652102" y="4391911"/>
            <a:ext cx="1124471" cy="1135029"/>
          </a:xfrm>
          <a:prstGeom prst="rect">
            <a:avLst/>
          </a:prstGeom>
        </p:spPr>
      </p:pic>
      <p:sp>
        <p:nvSpPr>
          <p:cNvPr id="10" name="TextBox 9">
            <a:extLst>
              <a:ext uri="{FF2B5EF4-FFF2-40B4-BE49-F238E27FC236}">
                <a16:creationId xmlns:a16="http://schemas.microsoft.com/office/drawing/2014/main" id="{C51F4997-9097-1B42-BB32-33A17CC08BB4}"/>
              </a:ext>
            </a:extLst>
          </p:cNvPr>
          <p:cNvSpPr txBox="1"/>
          <p:nvPr/>
        </p:nvSpPr>
        <p:spPr>
          <a:xfrm>
            <a:off x="40684" y="3343102"/>
            <a:ext cx="2570205" cy="923330"/>
          </a:xfrm>
          <a:prstGeom prst="rect">
            <a:avLst/>
          </a:prstGeom>
          <a:noFill/>
        </p:spPr>
        <p:txBody>
          <a:bodyPr wrap="square" rtlCol="0">
            <a:spAutoFit/>
          </a:bodyPr>
          <a:lstStyle/>
          <a:p>
            <a:r>
              <a:rPr lang="en-US" dirty="0"/>
              <a:t>Dataset consists of chest X-Ray image and demographic information</a:t>
            </a:r>
          </a:p>
        </p:txBody>
      </p:sp>
      <p:pic>
        <p:nvPicPr>
          <p:cNvPr id="12" name="Picture 11">
            <a:extLst>
              <a:ext uri="{FF2B5EF4-FFF2-40B4-BE49-F238E27FC236}">
                <a16:creationId xmlns:a16="http://schemas.microsoft.com/office/drawing/2014/main" id="{29072BF1-45F2-FB45-833E-1084E20BB67C}"/>
              </a:ext>
            </a:extLst>
          </p:cNvPr>
          <p:cNvPicPr>
            <a:picLocks noChangeAspect="1"/>
          </p:cNvPicPr>
          <p:nvPr/>
        </p:nvPicPr>
        <p:blipFill>
          <a:blip r:embed="rId4"/>
          <a:stretch>
            <a:fillRect/>
          </a:stretch>
        </p:blipFill>
        <p:spPr>
          <a:xfrm>
            <a:off x="3288537" y="4391911"/>
            <a:ext cx="1650219" cy="1135029"/>
          </a:xfrm>
          <a:prstGeom prst="rect">
            <a:avLst/>
          </a:prstGeom>
        </p:spPr>
      </p:pic>
      <p:sp>
        <p:nvSpPr>
          <p:cNvPr id="14" name="TextBox 13">
            <a:extLst>
              <a:ext uri="{FF2B5EF4-FFF2-40B4-BE49-F238E27FC236}">
                <a16:creationId xmlns:a16="http://schemas.microsoft.com/office/drawing/2014/main" id="{8DD9ECE3-D9F0-5847-AC8B-23CF7A5AE832}"/>
              </a:ext>
            </a:extLst>
          </p:cNvPr>
          <p:cNvSpPr txBox="1"/>
          <p:nvPr/>
        </p:nvSpPr>
        <p:spPr>
          <a:xfrm>
            <a:off x="11092006" y="4406351"/>
            <a:ext cx="788999" cy="276999"/>
          </a:xfrm>
          <a:prstGeom prst="rect">
            <a:avLst/>
          </a:prstGeom>
          <a:noFill/>
        </p:spPr>
        <p:txBody>
          <a:bodyPr wrap="none" rtlCol="0">
            <a:spAutoFit/>
          </a:bodyPr>
          <a:lstStyle/>
          <a:p>
            <a:r>
              <a:rPr lang="en-US" sz="1200" dirty="0"/>
              <a:t>COVID-19</a:t>
            </a:r>
          </a:p>
        </p:txBody>
      </p:sp>
      <p:sp>
        <p:nvSpPr>
          <p:cNvPr id="15" name="TextBox 14">
            <a:extLst>
              <a:ext uri="{FF2B5EF4-FFF2-40B4-BE49-F238E27FC236}">
                <a16:creationId xmlns:a16="http://schemas.microsoft.com/office/drawing/2014/main" id="{6CB0B7DA-8F2B-6349-B970-15718BBC8BA6}"/>
              </a:ext>
            </a:extLst>
          </p:cNvPr>
          <p:cNvSpPr txBox="1"/>
          <p:nvPr/>
        </p:nvSpPr>
        <p:spPr>
          <a:xfrm>
            <a:off x="755242" y="5747197"/>
            <a:ext cx="885179" cy="923330"/>
          </a:xfrm>
          <a:prstGeom prst="rect">
            <a:avLst/>
          </a:prstGeom>
          <a:noFill/>
        </p:spPr>
        <p:txBody>
          <a:bodyPr wrap="square" rtlCol="0">
            <a:spAutoFit/>
          </a:bodyPr>
          <a:lstStyle/>
          <a:p>
            <a:r>
              <a:rPr lang="en-US" dirty="0"/>
              <a:t>Age</a:t>
            </a:r>
          </a:p>
          <a:p>
            <a:endParaRPr lang="en-US" dirty="0"/>
          </a:p>
          <a:p>
            <a:r>
              <a:rPr lang="en-US" dirty="0"/>
              <a:t>Gender</a:t>
            </a:r>
          </a:p>
        </p:txBody>
      </p:sp>
      <p:sp>
        <p:nvSpPr>
          <p:cNvPr id="24" name="Right Arrow 23">
            <a:extLst>
              <a:ext uri="{FF2B5EF4-FFF2-40B4-BE49-F238E27FC236}">
                <a16:creationId xmlns:a16="http://schemas.microsoft.com/office/drawing/2014/main" id="{64CF256D-DF3A-0A4A-8CAD-254903778987}"/>
              </a:ext>
            </a:extLst>
          </p:cNvPr>
          <p:cNvSpPr/>
          <p:nvPr/>
        </p:nvSpPr>
        <p:spPr>
          <a:xfrm rot="20034764">
            <a:off x="4962760" y="4196669"/>
            <a:ext cx="2010360" cy="6178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Extraction</a:t>
            </a:r>
          </a:p>
        </p:txBody>
      </p:sp>
      <p:pic>
        <p:nvPicPr>
          <p:cNvPr id="26" name="Picture 25">
            <a:extLst>
              <a:ext uri="{FF2B5EF4-FFF2-40B4-BE49-F238E27FC236}">
                <a16:creationId xmlns:a16="http://schemas.microsoft.com/office/drawing/2014/main" id="{A8AAC6F8-78F3-F24C-B167-8CC2A78FF76E}"/>
              </a:ext>
            </a:extLst>
          </p:cNvPr>
          <p:cNvPicPr>
            <a:picLocks noChangeAspect="1"/>
          </p:cNvPicPr>
          <p:nvPr/>
        </p:nvPicPr>
        <p:blipFill rotWithShape="1">
          <a:blip r:embed="rId5"/>
          <a:srcRect r="50796"/>
          <a:stretch/>
        </p:blipFill>
        <p:spPr>
          <a:xfrm>
            <a:off x="9837360" y="4480387"/>
            <a:ext cx="997631" cy="1130737"/>
          </a:xfrm>
          <a:prstGeom prst="rect">
            <a:avLst/>
          </a:prstGeom>
        </p:spPr>
      </p:pic>
      <p:cxnSp>
        <p:nvCxnSpPr>
          <p:cNvPr id="29" name="Straight Arrow Connector 28">
            <a:extLst>
              <a:ext uri="{FF2B5EF4-FFF2-40B4-BE49-F238E27FC236}">
                <a16:creationId xmlns:a16="http://schemas.microsoft.com/office/drawing/2014/main" id="{C0843A9E-2347-4543-AB07-F8FEA2A38091}"/>
              </a:ext>
            </a:extLst>
          </p:cNvPr>
          <p:cNvCxnSpPr>
            <a:cxnSpLocks/>
          </p:cNvCxnSpPr>
          <p:nvPr/>
        </p:nvCxnSpPr>
        <p:spPr>
          <a:xfrm>
            <a:off x="1891951" y="4959426"/>
            <a:ext cx="12191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7E1C1183-D8A6-4040-B72C-ABE00C53C512}"/>
              </a:ext>
            </a:extLst>
          </p:cNvPr>
          <p:cNvSpPr/>
          <p:nvPr/>
        </p:nvSpPr>
        <p:spPr>
          <a:xfrm>
            <a:off x="7006567" y="3624364"/>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Matrix</a:t>
            </a:r>
          </a:p>
        </p:txBody>
      </p:sp>
      <p:sp>
        <p:nvSpPr>
          <p:cNvPr id="33" name="Rounded Rectangle 32">
            <a:extLst>
              <a:ext uri="{FF2B5EF4-FFF2-40B4-BE49-F238E27FC236}">
                <a16:creationId xmlns:a16="http://schemas.microsoft.com/office/drawing/2014/main" id="{14BE26E8-C4F8-844A-9FF9-C34AEEA20C24}"/>
              </a:ext>
            </a:extLst>
          </p:cNvPr>
          <p:cNvSpPr/>
          <p:nvPr/>
        </p:nvSpPr>
        <p:spPr>
          <a:xfrm>
            <a:off x="7006567" y="5777899"/>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Demographic Information Feature Matrix</a:t>
            </a:r>
          </a:p>
        </p:txBody>
      </p:sp>
      <p:sp>
        <p:nvSpPr>
          <p:cNvPr id="34" name="Rounded Rectangle 33">
            <a:extLst>
              <a:ext uri="{FF2B5EF4-FFF2-40B4-BE49-F238E27FC236}">
                <a16:creationId xmlns:a16="http://schemas.microsoft.com/office/drawing/2014/main" id="{91CFEC12-D481-114B-98AA-8FE34BF7E7D3}"/>
              </a:ext>
            </a:extLst>
          </p:cNvPr>
          <p:cNvSpPr/>
          <p:nvPr/>
        </p:nvSpPr>
        <p:spPr>
          <a:xfrm>
            <a:off x="7786331" y="4701131"/>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Joint </a:t>
            </a:r>
            <a:r>
              <a:rPr lang="en-US" sz="1200">
                <a:solidFill>
                  <a:schemeClr val="tx1"/>
                </a:solidFill>
              </a:rPr>
              <a:t>Feature Matrix</a:t>
            </a:r>
            <a:endParaRPr lang="en-US" sz="1200" dirty="0">
              <a:solidFill>
                <a:schemeClr val="tx1"/>
              </a:solidFill>
            </a:endParaRPr>
          </a:p>
        </p:txBody>
      </p:sp>
      <p:sp>
        <p:nvSpPr>
          <p:cNvPr id="37" name="Left Brace 36">
            <a:extLst>
              <a:ext uri="{FF2B5EF4-FFF2-40B4-BE49-F238E27FC236}">
                <a16:creationId xmlns:a16="http://schemas.microsoft.com/office/drawing/2014/main" id="{05EC8A43-4254-914B-8D68-6555EA151D65}"/>
              </a:ext>
            </a:extLst>
          </p:cNvPr>
          <p:cNvSpPr/>
          <p:nvPr/>
        </p:nvSpPr>
        <p:spPr>
          <a:xfrm>
            <a:off x="10883284" y="4518883"/>
            <a:ext cx="205954" cy="738214"/>
          </a:xfrm>
          <a:prstGeom prst="leftBrace">
            <a:avLst>
              <a:gd name="adj1" fmla="val 76549"/>
              <a:gd name="adj2" fmla="val 505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612EFDDB-1D64-A34D-BF66-E1EFF490A293}"/>
              </a:ext>
            </a:extLst>
          </p:cNvPr>
          <p:cNvSpPr txBox="1"/>
          <p:nvPr/>
        </p:nvSpPr>
        <p:spPr>
          <a:xfrm>
            <a:off x="11068936" y="5094460"/>
            <a:ext cx="1077539" cy="276999"/>
          </a:xfrm>
          <a:prstGeom prst="rect">
            <a:avLst/>
          </a:prstGeom>
          <a:noFill/>
        </p:spPr>
        <p:txBody>
          <a:bodyPr wrap="none" rtlCol="0">
            <a:spAutoFit/>
          </a:bodyPr>
          <a:lstStyle/>
          <a:p>
            <a:r>
              <a:rPr lang="en-US" sz="1200" dirty="0"/>
              <a:t>non-COVID-19</a:t>
            </a:r>
          </a:p>
        </p:txBody>
      </p:sp>
      <p:cxnSp>
        <p:nvCxnSpPr>
          <p:cNvPr id="40" name="Straight Arrow Connector 39">
            <a:extLst>
              <a:ext uri="{FF2B5EF4-FFF2-40B4-BE49-F238E27FC236}">
                <a16:creationId xmlns:a16="http://schemas.microsoft.com/office/drawing/2014/main" id="{581E443E-9314-DA43-9819-C4FC45E86E24}"/>
              </a:ext>
            </a:extLst>
          </p:cNvPr>
          <p:cNvCxnSpPr>
            <a:cxnSpLocks/>
          </p:cNvCxnSpPr>
          <p:nvPr/>
        </p:nvCxnSpPr>
        <p:spPr>
          <a:xfrm>
            <a:off x="8349798" y="3961572"/>
            <a:ext cx="1424823" cy="818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5337DC0-A83D-D649-AA2D-EE0D941055C4}"/>
              </a:ext>
            </a:extLst>
          </p:cNvPr>
          <p:cNvCxnSpPr>
            <a:cxnSpLocks/>
          </p:cNvCxnSpPr>
          <p:nvPr/>
        </p:nvCxnSpPr>
        <p:spPr>
          <a:xfrm flipV="1">
            <a:off x="8416331" y="5335769"/>
            <a:ext cx="1336116" cy="846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B0055C9-8108-A348-81B0-7BF52365A0EF}"/>
              </a:ext>
            </a:extLst>
          </p:cNvPr>
          <p:cNvCxnSpPr>
            <a:cxnSpLocks/>
          </p:cNvCxnSpPr>
          <p:nvPr/>
        </p:nvCxnSpPr>
        <p:spPr>
          <a:xfrm>
            <a:off x="9109070" y="5054355"/>
            <a:ext cx="665551" cy="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E20467-1648-D045-A649-24A6F0F43BE5}"/>
              </a:ext>
            </a:extLst>
          </p:cNvPr>
          <p:cNvCxnSpPr>
            <a:cxnSpLocks/>
          </p:cNvCxnSpPr>
          <p:nvPr/>
        </p:nvCxnSpPr>
        <p:spPr>
          <a:xfrm>
            <a:off x="1839686" y="6137899"/>
            <a:ext cx="50235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Double Bracket 52">
            <a:extLst>
              <a:ext uri="{FF2B5EF4-FFF2-40B4-BE49-F238E27FC236}">
                <a16:creationId xmlns:a16="http://schemas.microsoft.com/office/drawing/2014/main" id="{47D9E4D3-CC07-4344-B4FF-F0E8EC715DC3}"/>
              </a:ext>
            </a:extLst>
          </p:cNvPr>
          <p:cNvSpPr/>
          <p:nvPr/>
        </p:nvSpPr>
        <p:spPr>
          <a:xfrm>
            <a:off x="702978" y="5777899"/>
            <a:ext cx="986944" cy="847195"/>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Elbow Connector 54">
            <a:extLst>
              <a:ext uri="{FF2B5EF4-FFF2-40B4-BE49-F238E27FC236}">
                <a16:creationId xmlns:a16="http://schemas.microsoft.com/office/drawing/2014/main" id="{ED8FEB44-BC28-1349-BCBC-A33DC35ED3C3}"/>
              </a:ext>
            </a:extLst>
          </p:cNvPr>
          <p:cNvCxnSpPr>
            <a:stCxn id="32" idx="2"/>
            <a:endCxn id="34" idx="1"/>
          </p:cNvCxnSpPr>
          <p:nvPr/>
        </p:nvCxnSpPr>
        <p:spPr>
          <a:xfrm rot="16200000" flipH="1">
            <a:off x="7353066" y="4627865"/>
            <a:ext cx="716767"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76677680-A6AD-794B-B8C8-B227BED784F3}"/>
              </a:ext>
            </a:extLst>
          </p:cNvPr>
          <p:cNvCxnSpPr>
            <a:cxnSpLocks/>
            <a:stCxn id="33" idx="0"/>
            <a:endCxn id="34" idx="1"/>
          </p:cNvCxnSpPr>
          <p:nvPr/>
        </p:nvCxnSpPr>
        <p:spPr>
          <a:xfrm rot="5400000" flipH="1" flipV="1">
            <a:off x="7353065" y="5344633"/>
            <a:ext cx="716768"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78CAC34-C827-AB42-9071-AC3A3D276776}"/>
              </a:ext>
            </a:extLst>
          </p:cNvPr>
          <p:cNvSpPr txBox="1"/>
          <p:nvPr/>
        </p:nvSpPr>
        <p:spPr>
          <a:xfrm>
            <a:off x="3431277" y="3424500"/>
            <a:ext cx="1355297" cy="646331"/>
          </a:xfrm>
          <a:prstGeom prst="rect">
            <a:avLst/>
          </a:prstGeom>
          <a:noFill/>
        </p:spPr>
        <p:txBody>
          <a:bodyPr wrap="square" rtlCol="0">
            <a:spAutoFit/>
          </a:bodyPr>
          <a:lstStyle/>
          <a:p>
            <a:r>
              <a:rPr lang="en-US" dirty="0"/>
              <a:t>Pre-Trained CNN models</a:t>
            </a:r>
          </a:p>
        </p:txBody>
      </p:sp>
      <p:sp>
        <p:nvSpPr>
          <p:cNvPr id="60" name="TextBox 59">
            <a:extLst>
              <a:ext uri="{FF2B5EF4-FFF2-40B4-BE49-F238E27FC236}">
                <a16:creationId xmlns:a16="http://schemas.microsoft.com/office/drawing/2014/main" id="{1C75AC30-C76F-344E-94CD-1F720DA01335}"/>
              </a:ext>
            </a:extLst>
          </p:cNvPr>
          <p:cNvSpPr txBox="1"/>
          <p:nvPr/>
        </p:nvSpPr>
        <p:spPr>
          <a:xfrm>
            <a:off x="9774621" y="3425331"/>
            <a:ext cx="1782213" cy="646331"/>
          </a:xfrm>
          <a:prstGeom prst="rect">
            <a:avLst/>
          </a:prstGeom>
          <a:noFill/>
        </p:spPr>
        <p:txBody>
          <a:bodyPr wrap="square" rtlCol="0">
            <a:spAutoFit/>
          </a:bodyPr>
          <a:lstStyle/>
          <a:p>
            <a:r>
              <a:rPr lang="en-US" dirty="0"/>
              <a:t>ML classification algorithms</a:t>
            </a:r>
          </a:p>
        </p:txBody>
      </p:sp>
    </p:spTree>
    <p:extLst>
      <p:ext uri="{BB962C8B-B14F-4D97-AF65-F5344CB8AC3E}">
        <p14:creationId xmlns:p14="http://schemas.microsoft.com/office/powerpoint/2010/main" val="3172847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2"/>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49</a:t>
            </a:fld>
            <a:endParaRPr lang="en-US"/>
          </a:p>
        </p:txBody>
      </p:sp>
      <p:pic>
        <p:nvPicPr>
          <p:cNvPr id="4" name="Picture 3">
            <a:extLst>
              <a:ext uri="{FF2B5EF4-FFF2-40B4-BE49-F238E27FC236}">
                <a16:creationId xmlns:a16="http://schemas.microsoft.com/office/drawing/2014/main" id="{5D26EED8-9735-964B-9AEF-53FEDA1F3AD0}"/>
              </a:ext>
            </a:extLst>
          </p:cNvPr>
          <p:cNvPicPr>
            <a:picLocks noChangeAspect="1"/>
          </p:cNvPicPr>
          <p:nvPr/>
        </p:nvPicPr>
        <p:blipFill rotWithShape="1">
          <a:blip r:embed="rId3"/>
          <a:srcRect r="43535"/>
          <a:stretch/>
        </p:blipFill>
        <p:spPr>
          <a:xfrm>
            <a:off x="2711669" y="4319313"/>
            <a:ext cx="6884276" cy="2400374"/>
          </a:xfrm>
          <a:prstGeom prst="rect">
            <a:avLst/>
          </a:prstGeom>
        </p:spPr>
      </p:pic>
      <p:pic>
        <p:nvPicPr>
          <p:cNvPr id="6" name="Picture 5">
            <a:extLst>
              <a:ext uri="{FF2B5EF4-FFF2-40B4-BE49-F238E27FC236}">
                <a16:creationId xmlns:a16="http://schemas.microsoft.com/office/drawing/2014/main" id="{778E5ADB-749C-7444-B079-FC90CA09118A}"/>
              </a:ext>
            </a:extLst>
          </p:cNvPr>
          <p:cNvPicPr>
            <a:picLocks noChangeAspect="1"/>
          </p:cNvPicPr>
          <p:nvPr/>
        </p:nvPicPr>
        <p:blipFill rotWithShape="1">
          <a:blip r:embed="rId4"/>
          <a:srcRect r="44483"/>
          <a:stretch/>
        </p:blipFill>
        <p:spPr>
          <a:xfrm>
            <a:off x="2711669" y="1338500"/>
            <a:ext cx="6768662" cy="240037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15: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5"/>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16: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6"/>
                <a:stretch>
                  <a:fillRect l="-756"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645546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2"/>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50</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extLst>
              <p:ext uri="{D42A27DB-BD31-4B8C-83A1-F6EECF244321}">
                <p14:modId xmlns:p14="http://schemas.microsoft.com/office/powerpoint/2010/main" val="656199625"/>
              </p:ext>
            </p:extLst>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89543" cy="369332"/>
              </a:xfrm>
              <a:prstGeom prst="rect">
                <a:avLst/>
              </a:prstGeom>
              <a:noFill/>
            </p:spPr>
            <p:txBody>
              <a:bodyPr wrap="none" rtlCol="0">
                <a:spAutoFit/>
              </a:bodyPr>
              <a:lstStyle/>
              <a:p>
                <a:r>
                  <a:rPr lang="en-US" b="1" dirty="0"/>
                  <a:t>Table 17: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89543" cy="369332"/>
              </a:xfrm>
              <a:prstGeom prst="rect">
                <a:avLst/>
              </a:prstGeom>
              <a:blipFill>
                <a:blip r:embed="rId3"/>
                <a:stretch>
                  <a:fillRect l="-90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79550" cy="369332"/>
              </a:xfrm>
              <a:prstGeom prst="rect">
                <a:avLst/>
              </a:prstGeom>
              <a:noFill/>
            </p:spPr>
            <p:txBody>
              <a:bodyPr wrap="none" rtlCol="0">
                <a:spAutoFit/>
              </a:bodyPr>
              <a:lstStyle/>
              <a:p>
                <a:r>
                  <a:rPr lang="en-US" b="1" dirty="0"/>
                  <a:t>Table 18: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79550" cy="369332"/>
              </a:xfrm>
              <a:prstGeom prst="rect">
                <a:avLst/>
              </a:prstGeom>
              <a:blipFill>
                <a:blip r:embed="rId4"/>
                <a:stretch>
                  <a:fillRect l="-117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20: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5"/>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921637944"/>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1.0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extLst>
              <p:ext uri="{D42A27DB-BD31-4B8C-83A1-F6EECF244321}">
                <p14:modId xmlns:p14="http://schemas.microsoft.com/office/powerpoint/2010/main" val="2674479140"/>
              </p:ext>
            </p:extLst>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575116" cy="369332"/>
              </a:xfrm>
              <a:prstGeom prst="rect">
                <a:avLst/>
              </a:prstGeom>
            </p:spPr>
            <p:txBody>
              <a:bodyPr wrap="none">
                <a:spAutoFit/>
              </a:bodyPr>
              <a:lstStyle/>
              <a:p>
                <a:r>
                  <a:rPr lang="en-US" b="1" dirty="0"/>
                  <a:t>Table 19: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575116" cy="369332"/>
              </a:xfrm>
              <a:prstGeom prst="rect">
                <a:avLst/>
              </a:prstGeom>
              <a:blipFill>
                <a:blip r:embed="rId6"/>
                <a:stretch>
                  <a:fillRect l="-909"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extLst>
              <p:ext uri="{D42A27DB-BD31-4B8C-83A1-F6EECF244321}">
                <p14:modId xmlns:p14="http://schemas.microsoft.com/office/powerpoint/2010/main" val="3609756178"/>
              </p:ext>
            </p:extLst>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7036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2"/>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51</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3187441066"/>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86.27</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21: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3"/>
                <a:stretch>
                  <a:fillRect l="-778" t="-10345" b="-27586"/>
                </a:stretch>
              </a:blipFill>
            </p:spPr>
            <p:txBody>
              <a:bodyPr/>
              <a:lstStyle/>
              <a:p>
                <a:r>
                  <a:rPr lang="en-US">
                    <a:noFill/>
                  </a:rPr>
                  <a:t> </a:t>
                </a:r>
              </a:p>
            </p:txBody>
          </p:sp>
        </mc:Fallback>
      </mc:AlternateContent>
    </p:spTree>
    <p:extLst>
      <p:ext uri="{BB962C8B-B14F-4D97-AF65-F5344CB8AC3E}">
        <p14:creationId xmlns:p14="http://schemas.microsoft.com/office/powerpoint/2010/main" val="547656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2"/>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52</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22: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3"/>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23: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4"/>
                <a:stretch>
                  <a:fillRect l="-756" t="-6667" b="-233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8171B0F-BACB-2448-AF23-5EC35170D010}"/>
              </a:ext>
            </a:extLst>
          </p:cNvPr>
          <p:cNvPicPr>
            <a:picLocks noChangeAspect="1"/>
          </p:cNvPicPr>
          <p:nvPr/>
        </p:nvPicPr>
        <p:blipFill>
          <a:blip r:embed="rId5"/>
          <a:stretch>
            <a:fillRect/>
          </a:stretch>
        </p:blipFill>
        <p:spPr>
          <a:xfrm>
            <a:off x="2757909" y="4318613"/>
            <a:ext cx="6872400" cy="2401773"/>
          </a:xfrm>
          <a:prstGeom prst="rect">
            <a:avLst/>
          </a:prstGeom>
        </p:spPr>
      </p:pic>
      <p:pic>
        <p:nvPicPr>
          <p:cNvPr id="11" name="Picture 10">
            <a:extLst>
              <a:ext uri="{FF2B5EF4-FFF2-40B4-BE49-F238E27FC236}">
                <a16:creationId xmlns:a16="http://schemas.microsoft.com/office/drawing/2014/main" id="{FD32D06A-615A-A249-997B-D65BCBEE9B19}"/>
              </a:ext>
            </a:extLst>
          </p:cNvPr>
          <p:cNvPicPr>
            <a:picLocks noChangeAspect="1"/>
          </p:cNvPicPr>
          <p:nvPr/>
        </p:nvPicPr>
        <p:blipFill>
          <a:blip r:embed="rId6"/>
          <a:stretch>
            <a:fillRect/>
          </a:stretch>
        </p:blipFill>
        <p:spPr>
          <a:xfrm>
            <a:off x="2803010" y="1338437"/>
            <a:ext cx="6782197" cy="2401200"/>
          </a:xfrm>
          <a:prstGeom prst="rect">
            <a:avLst/>
          </a:prstGeom>
        </p:spPr>
      </p:pic>
      <p:sp>
        <p:nvSpPr>
          <p:cNvPr id="12" name="Frame 11">
            <a:extLst>
              <a:ext uri="{FF2B5EF4-FFF2-40B4-BE49-F238E27FC236}">
                <a16:creationId xmlns:a16="http://schemas.microsoft.com/office/drawing/2014/main" id="{54FDDA36-2DAD-D849-B9DF-D21E6DB8877A}"/>
              </a:ext>
            </a:extLst>
          </p:cNvPr>
          <p:cNvSpPr/>
          <p:nvPr/>
        </p:nvSpPr>
        <p:spPr>
          <a:xfrm>
            <a:off x="4455718" y="3107904"/>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577F2CD3-5366-3E45-BE20-BEC9D0B199D3}"/>
              </a:ext>
            </a:extLst>
          </p:cNvPr>
          <p:cNvSpPr/>
          <p:nvPr/>
        </p:nvSpPr>
        <p:spPr>
          <a:xfrm>
            <a:off x="5205123" y="2352078"/>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AF4F008B-3BC0-574E-9D12-12B009F02E2A}"/>
              </a:ext>
            </a:extLst>
          </p:cNvPr>
          <p:cNvSpPr/>
          <p:nvPr/>
        </p:nvSpPr>
        <p:spPr>
          <a:xfrm>
            <a:off x="6844998" y="272516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C6A93064-DA5B-0B4F-BDEA-CE641252316D}"/>
              </a:ext>
            </a:extLst>
          </p:cNvPr>
          <p:cNvSpPr/>
          <p:nvPr/>
        </p:nvSpPr>
        <p:spPr>
          <a:xfrm>
            <a:off x="8749368" y="2732717"/>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BD6E5F72-788C-334C-B8BA-B908FDEF1CBC}"/>
              </a:ext>
            </a:extLst>
          </p:cNvPr>
          <p:cNvSpPr/>
          <p:nvPr/>
        </p:nvSpPr>
        <p:spPr>
          <a:xfrm>
            <a:off x="8673798" y="571283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9744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2"/>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53</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13882" cy="369332"/>
              </a:xfrm>
              <a:prstGeom prst="rect">
                <a:avLst/>
              </a:prstGeom>
              <a:noFill/>
            </p:spPr>
            <p:txBody>
              <a:bodyPr wrap="none" rtlCol="0">
                <a:spAutoFit/>
              </a:bodyPr>
              <a:lstStyle/>
              <a:p>
                <a:r>
                  <a:rPr lang="en-US" b="1" dirty="0"/>
                  <a:t>Table 24: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b="0" i="1" dirty="0" smtClean="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13882" cy="369332"/>
              </a:xfrm>
              <a:prstGeom prst="rect">
                <a:avLst/>
              </a:prstGeom>
              <a:blipFill>
                <a:blip r:embed="rId3"/>
                <a:stretch>
                  <a:fillRect l="-920"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03888" cy="369332"/>
              </a:xfrm>
              <a:prstGeom prst="rect">
                <a:avLst/>
              </a:prstGeom>
              <a:noFill/>
            </p:spPr>
            <p:txBody>
              <a:bodyPr wrap="none" rtlCol="0">
                <a:spAutoFit/>
              </a:bodyPr>
              <a:lstStyle/>
              <a:p>
                <a:r>
                  <a:rPr lang="en-US" b="1" dirty="0"/>
                  <a:t>Table 25: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03888" cy="369332"/>
              </a:xfrm>
              <a:prstGeom prst="rect">
                <a:avLst/>
              </a:prstGeom>
              <a:blipFill>
                <a:blip r:embed="rId4"/>
                <a:stretch>
                  <a:fillRect l="-1196"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27: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5"/>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276485015"/>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2.0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499454" cy="369332"/>
              </a:xfrm>
              <a:prstGeom prst="rect">
                <a:avLst/>
              </a:prstGeom>
            </p:spPr>
            <p:txBody>
              <a:bodyPr wrap="none">
                <a:spAutoFit/>
              </a:bodyPr>
              <a:lstStyle/>
              <a:p>
                <a:r>
                  <a:rPr lang="en-US" b="1" dirty="0"/>
                  <a:t>Table 26: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499454" cy="369332"/>
              </a:xfrm>
              <a:prstGeom prst="rect">
                <a:avLst/>
              </a:prstGeom>
              <a:blipFill>
                <a:blip r:embed="rId6"/>
                <a:stretch>
                  <a:fillRect l="-922"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247BE58B-2D2B-9441-AD84-07FB015E04EF}"/>
              </a:ext>
            </a:extLst>
          </p:cNvPr>
          <p:cNvSpPr/>
          <p:nvPr/>
        </p:nvSpPr>
        <p:spPr>
          <a:xfrm>
            <a:off x="10555975" y="2720528"/>
            <a:ext cx="707695" cy="47495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09868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6398"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i="1" dirty="0">
                            <a:latin typeface="Cambria Math" panose="02040503050406030204" pitchFamily="18" charset="0"/>
                          </a:rPr>
                          <m:t>𝑎𝑙𝑙</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6398" cy="523220"/>
              </a:xfrm>
              <a:prstGeom prst="rect">
                <a:avLst/>
              </a:prstGeom>
              <a:blipFill>
                <a:blip r:embed="rId2"/>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54</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211460069"/>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88.24</a:t>
                      </a:r>
                    </a:p>
                  </a:txBody>
                  <a:tcPr/>
                </a:tc>
                <a:tc>
                  <a:txBody>
                    <a:bodyPr/>
                    <a:lstStyle/>
                    <a:p>
                      <a:pPr algn="ctr"/>
                      <a:r>
                        <a:rPr lang="en-US" sz="1400" dirty="0"/>
                        <a:t>0.8824</a:t>
                      </a:r>
                    </a:p>
                  </a:txBody>
                  <a:tcPr/>
                </a:tc>
                <a:tc>
                  <a:txBody>
                    <a:bodyPr/>
                    <a:lstStyle/>
                    <a:p>
                      <a:pPr algn="ctr"/>
                      <a:r>
                        <a:rPr lang="en-US" sz="1400" dirty="0"/>
                        <a:t>0.8853</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0.8923</a:t>
                      </a:r>
                      <a:endParaRPr lang="en-US" sz="1400" dirty="0"/>
                    </a:p>
                  </a:txBody>
                  <a:tcPr/>
                </a:tc>
                <a:tc>
                  <a:txBody>
                    <a:bodyPr/>
                    <a:lstStyle/>
                    <a:p>
                      <a:pPr algn="ctr"/>
                      <a:r>
                        <a:rPr lang="en-TR" sz="1400" b="0" i="0" kern="1200" dirty="0">
                          <a:solidFill>
                            <a:schemeClr val="dk1"/>
                          </a:solidFill>
                          <a:effectLst/>
                          <a:latin typeface="+mn-lt"/>
                          <a:ea typeface="+mn-ea"/>
                          <a:cs typeface="+mn-cs"/>
                        </a:rPr>
                        <a:t>0.8818</a:t>
                      </a:r>
                      <a:endParaRPr lang="en-US" sz="1400" dirty="0"/>
                    </a:p>
                  </a:txBody>
                  <a:tcPr/>
                </a:tc>
                <a:tc>
                  <a:txBody>
                    <a:bodyPr/>
                    <a:lstStyle/>
                    <a:p>
                      <a:pPr algn="ctr"/>
                      <a:r>
                        <a:rPr lang="en-TR" sz="1400" b="0" i="0" kern="1200" dirty="0">
                          <a:solidFill>
                            <a:schemeClr val="dk1"/>
                          </a:solidFill>
                          <a:effectLst/>
                          <a:latin typeface="+mn-lt"/>
                          <a:ea typeface="+mn-ea"/>
                          <a:cs typeface="+mn-cs"/>
                        </a:rPr>
                        <a:t>0.8838</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86.27</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28: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3"/>
                <a:stretch>
                  <a:fillRect l="-778" t="-10345" b="-27586"/>
                </a:stretch>
              </a:blipFill>
            </p:spPr>
            <p:txBody>
              <a:bodyPr/>
              <a:lstStyle/>
              <a:p>
                <a:r>
                  <a:rPr lang="en-US">
                    <a:noFill/>
                  </a:rPr>
                  <a:t> </a:t>
                </a:r>
              </a:p>
            </p:txBody>
          </p:sp>
        </mc:Fallback>
      </mc:AlternateContent>
      <p:sp>
        <p:nvSpPr>
          <p:cNvPr id="6" name="Frame 5">
            <a:extLst>
              <a:ext uri="{FF2B5EF4-FFF2-40B4-BE49-F238E27FC236}">
                <a16:creationId xmlns:a16="http://schemas.microsoft.com/office/drawing/2014/main" id="{3BE82BD7-AA57-7144-B1F0-A067F3ED8116}"/>
              </a:ext>
            </a:extLst>
          </p:cNvPr>
          <p:cNvSpPr/>
          <p:nvPr/>
        </p:nvSpPr>
        <p:spPr>
          <a:xfrm>
            <a:off x="1875567" y="4007883"/>
            <a:ext cx="4970075" cy="23048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33689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55</a:t>
            </a:fld>
            <a:endParaRPr lang="en-US"/>
          </a:p>
        </p:txBody>
      </p:sp>
      <p:sp>
        <p:nvSpPr>
          <p:cNvPr id="4" name="TextBox 3">
            <a:extLst>
              <a:ext uri="{FF2B5EF4-FFF2-40B4-BE49-F238E27FC236}">
                <a16:creationId xmlns:a16="http://schemas.microsoft.com/office/drawing/2014/main" id="{2C2FF8B1-DA3D-7945-9232-237A2F4B20FC}"/>
              </a:ext>
            </a:extLst>
          </p:cNvPr>
          <p:cNvSpPr txBox="1"/>
          <p:nvPr/>
        </p:nvSpPr>
        <p:spPr>
          <a:xfrm>
            <a:off x="492369" y="1152988"/>
            <a:ext cx="11699631" cy="369332"/>
          </a:xfrm>
          <a:prstGeom prst="rect">
            <a:avLst/>
          </a:prstGeom>
          <a:noFill/>
        </p:spPr>
        <p:txBody>
          <a:bodyPr wrap="square" rtlCol="0">
            <a:spAutoFit/>
          </a:bodyPr>
          <a:lstStyle/>
          <a:p>
            <a:pPr marL="342900" indent="-342900">
              <a:buFont typeface="+mj-lt"/>
              <a:buAutoNum type="arabicPeriod"/>
            </a:pPr>
            <a:r>
              <a:rPr lang="en-US" b="1" dirty="0"/>
              <a:t>Future Work</a:t>
            </a:r>
          </a:p>
        </p:txBody>
      </p:sp>
    </p:spTree>
    <p:extLst>
      <p:ext uri="{BB962C8B-B14F-4D97-AF65-F5344CB8AC3E}">
        <p14:creationId xmlns:p14="http://schemas.microsoft.com/office/powerpoint/2010/main" val="3155576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56</a:t>
            </a:fld>
            <a:endParaRPr lang="en-US"/>
          </a:p>
        </p:txBody>
      </p:sp>
      <p:sp>
        <p:nvSpPr>
          <p:cNvPr id="5" name="TextBox 4">
            <a:extLst>
              <a:ext uri="{FF2B5EF4-FFF2-40B4-BE49-F238E27FC236}">
                <a16:creationId xmlns:a16="http://schemas.microsoft.com/office/drawing/2014/main" id="{F9359786-2F2E-5947-A807-79C3FF5446E3}"/>
              </a:ext>
            </a:extLst>
          </p:cNvPr>
          <p:cNvSpPr txBox="1"/>
          <p:nvPr/>
        </p:nvSpPr>
        <p:spPr>
          <a:xfrm>
            <a:off x="492369" y="1515057"/>
            <a:ext cx="1165410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Re-training the deep features obtained from CNN models on ML algorithms provided increases on </a:t>
            </a:r>
            <a:r>
              <a:rPr lang="en-US" b="1" dirty="0"/>
              <a:t>specificity</a:t>
            </a:r>
            <a:r>
              <a:rPr lang="en-US" dirty="0"/>
              <a:t> and </a:t>
            </a:r>
            <a:r>
              <a:rPr lang="en-US" b="1" dirty="0"/>
              <a:t>precision</a:t>
            </a:r>
            <a:r>
              <a:rPr lang="en-US" dirty="0"/>
              <a:t> metrics, while there were </a:t>
            </a:r>
            <a:r>
              <a:rPr lang="en-US" b="1" dirty="0"/>
              <a:t>no</a:t>
            </a:r>
            <a:r>
              <a:rPr lang="en-US" dirty="0"/>
              <a:t> increases in accuracy, sensitivity, and F1 score metrics. </a:t>
            </a:r>
          </a:p>
          <a:p>
            <a:pPr lvl="1"/>
            <a:endParaRPr lang="en-US" dirty="0"/>
          </a:p>
          <a:p>
            <a:pPr marL="285750" indent="-285750">
              <a:buFont typeface="Arial" panose="020B0604020202020204" pitchFamily="34" charset="0"/>
              <a:buChar char="•"/>
            </a:pPr>
            <a:r>
              <a:rPr lang="en-US" dirty="0"/>
              <a:t>The performance of logistic regression algorithm with Lasso penalty was </a:t>
            </a:r>
            <a:r>
              <a:rPr lang="en-US" b="1" dirty="0"/>
              <a:t>boosted</a:t>
            </a:r>
            <a:r>
              <a:rPr lang="en-US" dirty="0"/>
              <a:t> by combining the deep features with</a:t>
            </a:r>
          </a:p>
          <a:p>
            <a:r>
              <a:rPr lang="en-US" dirty="0"/>
              <a:t>the demographic information. Yet, we did </a:t>
            </a:r>
            <a:r>
              <a:rPr lang="en-US" b="1" dirty="0"/>
              <a:t>not</a:t>
            </a:r>
            <a:r>
              <a:rPr lang="en-US" dirty="0"/>
              <a:t> yield a general improvement when we used this method.</a:t>
            </a:r>
          </a:p>
          <a:p>
            <a:pPr lvl="1"/>
            <a:endParaRPr lang="en-US" dirty="0"/>
          </a:p>
          <a:p>
            <a:pPr marL="285750" indent="-285750">
              <a:buFont typeface="Arial" panose="020B0604020202020204" pitchFamily="34" charset="0"/>
              <a:buChar char="•"/>
            </a:pPr>
            <a:r>
              <a:rPr lang="en-US" dirty="0"/>
              <a:t>Penalty approach only increased the success of </a:t>
            </a:r>
            <a:r>
              <a:rPr lang="en-US" b="1" dirty="0"/>
              <a:t>linear discriminant analysis algorithm</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we had a small test set, testing on it would not give a sufficiently generalized performance results for our study. </a:t>
            </a:r>
          </a:p>
          <a:p>
            <a:r>
              <a:rPr lang="en-US" dirty="0"/>
              <a:t>Therefore, our train set was used to obtain the metrics via 10-Fold cross-validation. Moreover, as we expected, generalized results could </a:t>
            </a:r>
            <a:r>
              <a:rPr lang="en-US" b="1" dirty="0"/>
              <a:t>not </a:t>
            </a:r>
            <a:r>
              <a:rPr lang="en-US" dirty="0"/>
              <a:t>reach to the results obtained by testing only on test set.</a:t>
            </a:r>
            <a:endParaRPr lang="en-US" b="1" dirty="0"/>
          </a:p>
        </p:txBody>
      </p:sp>
    </p:spTree>
    <p:extLst>
      <p:ext uri="{BB962C8B-B14F-4D97-AF65-F5344CB8AC3E}">
        <p14:creationId xmlns:p14="http://schemas.microsoft.com/office/powerpoint/2010/main" val="2524504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51716" cy="523220"/>
          </a:xfrm>
          <a:prstGeom prst="rect">
            <a:avLst/>
          </a:prstGeom>
          <a:noFill/>
        </p:spPr>
        <p:txBody>
          <a:bodyPr wrap="none" rtlCol="0">
            <a:spAutoFit/>
          </a:bodyPr>
          <a:lstStyle/>
          <a:p>
            <a:r>
              <a:rPr lang="en-US" sz="2800" b="1" dirty="0"/>
              <a:t>Future Work</a:t>
            </a:r>
          </a:p>
        </p:txBody>
      </p:sp>
      <p:sp>
        <p:nvSpPr>
          <p:cNvPr id="7" name="Slide Number Placeholder 6">
            <a:extLst>
              <a:ext uri="{FF2B5EF4-FFF2-40B4-BE49-F238E27FC236}">
                <a16:creationId xmlns:a16="http://schemas.microsoft.com/office/drawing/2014/main" id="{BF179EE0-D934-7542-B726-44EB41F18EDE}"/>
              </a:ext>
            </a:extLst>
          </p:cNvPr>
          <p:cNvSpPr>
            <a:spLocks noGrp="1"/>
          </p:cNvSpPr>
          <p:nvPr>
            <p:ph type="sldNum" sz="quarter" idx="12"/>
          </p:nvPr>
        </p:nvSpPr>
        <p:spPr/>
        <p:txBody>
          <a:bodyPr/>
          <a:lstStyle/>
          <a:p>
            <a:fld id="{C5184E39-17C3-1B46-A006-9F7568AAA460}" type="slidenum">
              <a:rPr lang="en-US" smtClean="0"/>
              <a:t>57</a:t>
            </a:fld>
            <a:endParaRPr lang="en-US"/>
          </a:p>
        </p:txBody>
      </p:sp>
      <p:sp>
        <p:nvSpPr>
          <p:cNvPr id="2" name="TextBox 1">
            <a:extLst>
              <a:ext uri="{FF2B5EF4-FFF2-40B4-BE49-F238E27FC236}">
                <a16:creationId xmlns:a16="http://schemas.microsoft.com/office/drawing/2014/main" id="{19457E87-7E2A-A743-BC8D-2826E965A923}"/>
              </a:ext>
            </a:extLst>
          </p:cNvPr>
          <p:cNvSpPr txBox="1"/>
          <p:nvPr/>
        </p:nvSpPr>
        <p:spPr>
          <a:xfrm>
            <a:off x="492369" y="984068"/>
            <a:ext cx="11654106"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Any </a:t>
            </a:r>
            <a:r>
              <a:rPr lang="en-US" b="1" dirty="0"/>
              <a:t>image classification problem</a:t>
            </a:r>
            <a:r>
              <a:rPr lang="en-US" dirty="0"/>
              <a:t>, either binary or multi-class, can be studied as a future work.</a:t>
            </a:r>
          </a:p>
          <a:p>
            <a:pPr marL="285750" indent="-285750">
              <a:buFont typeface="Arial" panose="020B0604020202020204" pitchFamily="34" charset="0"/>
              <a:buChar char="•"/>
            </a:pPr>
            <a:endParaRPr lang="en-US" dirty="0"/>
          </a:p>
          <a:p>
            <a:pPr marL="742950" lvl="1" indent="-285750">
              <a:buFont typeface="Courier New" panose="02070309020205020404" pitchFamily="49" charset="0"/>
              <a:buChar char="o"/>
            </a:pPr>
            <a:r>
              <a:rPr lang="en-US" dirty="0"/>
              <a:t>If the study data set consisting of images also includes </a:t>
            </a:r>
            <a:r>
              <a:rPr lang="en-US" b="1" dirty="0"/>
              <a:t>non-image information</a:t>
            </a:r>
            <a:r>
              <a:rPr lang="en-US" dirty="0"/>
              <a:t>, this thesis can be used as a guide </a:t>
            </a:r>
          </a:p>
          <a:p>
            <a:pPr lvl="1"/>
            <a:r>
              <a:rPr lang="en-US" dirty="0"/>
              <a:t>for corresponding classification problem.</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b="1" dirty="0"/>
              <a:t>More</a:t>
            </a:r>
            <a:r>
              <a:rPr lang="en-US" dirty="0"/>
              <a:t> non-image information about samples such as tobacco product use, clinical information,  associated genetic </a:t>
            </a:r>
          </a:p>
          <a:p>
            <a:pPr lvl="1"/>
            <a:r>
              <a:rPr lang="en-US" dirty="0"/>
              <a:t>diseases, and respiratory test information would increase the performance of the study.</a:t>
            </a:r>
          </a:p>
          <a:p>
            <a:pPr lvl="1"/>
            <a:endParaRPr lang="en-US" dirty="0"/>
          </a:p>
          <a:p>
            <a:pPr marL="742950" lvl="1" indent="-285750">
              <a:buFont typeface="Courier New" panose="02070309020205020404" pitchFamily="49" charset="0"/>
              <a:buChar char="o"/>
            </a:pPr>
            <a:r>
              <a:rPr lang="en-US" dirty="0"/>
              <a:t>A </a:t>
            </a:r>
            <a:r>
              <a:rPr lang="en-US" b="1" dirty="0"/>
              <a:t>bigger</a:t>
            </a:r>
            <a:r>
              <a:rPr lang="en-US" dirty="0"/>
              <a:t> dataset constructed by getting advices and supports from expert radiologists and chest disease specialists </a:t>
            </a:r>
          </a:p>
          <a:p>
            <a:pPr lvl="1"/>
            <a:r>
              <a:rPr lang="en-US" dirty="0"/>
              <a:t>would help to reach better results.</a:t>
            </a:r>
          </a:p>
          <a:p>
            <a:pPr lvl="1"/>
            <a:endParaRPr lang="en-US" dirty="0"/>
          </a:p>
          <a:p>
            <a:pPr marL="293688" lvl="1" indent="-285750">
              <a:buFont typeface="Arial" panose="020B0604020202020204" pitchFamily="34" charset="0"/>
              <a:buChar char="•"/>
            </a:pPr>
            <a:r>
              <a:rPr lang="en-US" dirty="0"/>
              <a:t>This study can be </a:t>
            </a:r>
            <a:r>
              <a:rPr lang="en-US" b="1" dirty="0"/>
              <a:t>extended</a:t>
            </a:r>
            <a:r>
              <a:rPr lang="en-US" dirty="0"/>
              <a:t> by using:</a:t>
            </a:r>
          </a:p>
          <a:p>
            <a:pPr marL="293688" lvl="1" indent="-285750">
              <a:buFont typeface="Arial" panose="020B0604020202020204" pitchFamily="34" charset="0"/>
              <a:buChar char="•"/>
            </a:pPr>
            <a:endParaRPr lang="en-US" dirty="0"/>
          </a:p>
          <a:p>
            <a:pPr marL="350838" lvl="1" indent="-342900">
              <a:buFont typeface="+mj-lt"/>
              <a:buAutoNum type="arabicPeriod"/>
            </a:pPr>
            <a:r>
              <a:rPr lang="en-US" dirty="0"/>
              <a:t>Various deep learning optimizers such as </a:t>
            </a:r>
            <a:r>
              <a:rPr lang="en-US" dirty="0" err="1"/>
              <a:t>Adagrad</a:t>
            </a:r>
            <a:r>
              <a:rPr lang="en-US" dirty="0"/>
              <a:t> and Padam,</a:t>
            </a:r>
          </a:p>
          <a:p>
            <a:pPr marL="350838" lvl="1" indent="-342900">
              <a:buFont typeface="+mj-lt"/>
              <a:buAutoNum type="arabicPeriod"/>
            </a:pPr>
            <a:endParaRPr lang="en-US" dirty="0"/>
          </a:p>
          <a:p>
            <a:pPr marL="350838" lvl="1" indent="-342900">
              <a:buFont typeface="+mj-lt"/>
              <a:buAutoNum type="arabicPeriod"/>
            </a:pPr>
            <a:r>
              <a:rPr lang="en-US" dirty="0"/>
              <a:t>Various machine learning optimizers such as elastic net, and</a:t>
            </a:r>
          </a:p>
          <a:p>
            <a:pPr marL="350838" lvl="1" indent="-342900">
              <a:buFont typeface="+mj-lt"/>
              <a:buAutoNum type="arabicPeriod"/>
            </a:pPr>
            <a:endParaRPr lang="en-US" dirty="0"/>
          </a:p>
          <a:p>
            <a:pPr marL="350838" lvl="1" indent="-342900">
              <a:buFont typeface="+mj-lt"/>
              <a:buAutoNum type="arabicPeriod"/>
            </a:pPr>
            <a:r>
              <a:rPr lang="en-US" dirty="0"/>
              <a:t>Ensemble learning methodology either for CNN experiments or ML experiments.</a:t>
            </a:r>
          </a:p>
        </p:txBody>
      </p:sp>
    </p:spTree>
    <p:extLst>
      <p:ext uri="{BB962C8B-B14F-4D97-AF65-F5344CB8AC3E}">
        <p14:creationId xmlns:p14="http://schemas.microsoft.com/office/powerpoint/2010/main" val="3481282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F347F-0D64-C649-A6B3-6A8E898DD3AE}"/>
              </a:ext>
            </a:extLst>
          </p:cNvPr>
          <p:cNvSpPr txBox="1"/>
          <p:nvPr/>
        </p:nvSpPr>
        <p:spPr>
          <a:xfrm>
            <a:off x="4290057" y="2780177"/>
            <a:ext cx="3611886" cy="523220"/>
          </a:xfrm>
          <a:prstGeom prst="rect">
            <a:avLst/>
          </a:prstGeom>
          <a:noFill/>
        </p:spPr>
        <p:txBody>
          <a:bodyPr wrap="none" rtlCol="0">
            <a:spAutoFit/>
          </a:bodyPr>
          <a:lstStyle/>
          <a:p>
            <a:r>
              <a:rPr lang="en-US" sz="2800" dirty="0"/>
              <a:t>Thank you for listening!</a:t>
            </a:r>
          </a:p>
        </p:txBody>
      </p:sp>
      <p:sp>
        <p:nvSpPr>
          <p:cNvPr id="4" name="TextBox 3">
            <a:extLst>
              <a:ext uri="{FF2B5EF4-FFF2-40B4-BE49-F238E27FC236}">
                <a16:creationId xmlns:a16="http://schemas.microsoft.com/office/drawing/2014/main" id="{90798DD5-4907-574B-BCC9-171BFB6F51B2}"/>
              </a:ext>
            </a:extLst>
          </p:cNvPr>
          <p:cNvSpPr txBox="1"/>
          <p:nvPr/>
        </p:nvSpPr>
        <p:spPr>
          <a:xfrm>
            <a:off x="5655815" y="3624943"/>
            <a:ext cx="880369" cy="523220"/>
          </a:xfrm>
          <a:prstGeom prst="rect">
            <a:avLst/>
          </a:prstGeom>
          <a:noFill/>
        </p:spPr>
        <p:txBody>
          <a:bodyPr wrap="none" rtlCol="0">
            <a:spAutoFit/>
          </a:bodyPr>
          <a:lstStyle/>
          <a:p>
            <a:r>
              <a:rPr lang="en-US" sz="2800" dirty="0"/>
              <a:t>Q&amp;A</a:t>
            </a:r>
          </a:p>
        </p:txBody>
      </p:sp>
      <p:sp>
        <p:nvSpPr>
          <p:cNvPr id="8" name="Slide Number Placeholder 7">
            <a:extLst>
              <a:ext uri="{FF2B5EF4-FFF2-40B4-BE49-F238E27FC236}">
                <a16:creationId xmlns:a16="http://schemas.microsoft.com/office/drawing/2014/main" id="{7474E22C-7C45-2841-B474-A7C59E280A98}"/>
              </a:ext>
            </a:extLst>
          </p:cNvPr>
          <p:cNvSpPr>
            <a:spLocks noGrp="1"/>
          </p:cNvSpPr>
          <p:nvPr>
            <p:ph type="sldNum" sz="quarter" idx="12"/>
          </p:nvPr>
        </p:nvSpPr>
        <p:spPr/>
        <p:txBody>
          <a:bodyPr/>
          <a:lstStyle/>
          <a:p>
            <a:fld id="{C5184E39-17C3-1B46-A006-9F7568AAA460}" type="slidenum">
              <a:rPr lang="en-US" smtClean="0"/>
              <a:t>58</a:t>
            </a:fld>
            <a:endParaRPr lang="en-US"/>
          </a:p>
        </p:txBody>
      </p:sp>
    </p:spTree>
    <p:extLst>
      <p:ext uri="{BB962C8B-B14F-4D97-AF65-F5344CB8AC3E}">
        <p14:creationId xmlns:p14="http://schemas.microsoft.com/office/powerpoint/2010/main" val="40092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807692" cy="523220"/>
          </a:xfrm>
          <a:prstGeom prst="rect">
            <a:avLst/>
          </a:prstGeom>
          <a:noFill/>
        </p:spPr>
        <p:txBody>
          <a:bodyPr wrap="none" rtlCol="0">
            <a:spAutoFit/>
          </a:bodyPr>
          <a:lstStyle/>
          <a:p>
            <a:r>
              <a:rPr lang="en-US" sz="2800" b="1" dirty="0"/>
              <a:t>Literature Review</a:t>
            </a:r>
          </a:p>
        </p:txBody>
      </p:sp>
      <p:sp>
        <p:nvSpPr>
          <p:cNvPr id="7" name="Slide Number Placeholder 6">
            <a:extLst>
              <a:ext uri="{FF2B5EF4-FFF2-40B4-BE49-F238E27FC236}">
                <a16:creationId xmlns:a16="http://schemas.microsoft.com/office/drawing/2014/main" id="{A73A3188-D4C7-F642-843C-759CA103F2AC}"/>
              </a:ext>
            </a:extLst>
          </p:cNvPr>
          <p:cNvSpPr>
            <a:spLocks noGrp="1"/>
          </p:cNvSpPr>
          <p:nvPr>
            <p:ph type="sldNum" sz="quarter" idx="12"/>
          </p:nvPr>
        </p:nvSpPr>
        <p:spPr/>
        <p:txBody>
          <a:bodyPr/>
          <a:lstStyle/>
          <a:p>
            <a:fld id="{C5184E39-17C3-1B46-A006-9F7568AAA460}" type="slidenum">
              <a:rPr lang="en-US" smtClean="0"/>
              <a:t>5</a:t>
            </a:fld>
            <a:endParaRPr lang="en-US"/>
          </a:p>
        </p:txBody>
      </p:sp>
      <p:graphicFrame>
        <p:nvGraphicFramePr>
          <p:cNvPr id="2" name="Table 1">
            <a:extLst>
              <a:ext uri="{FF2B5EF4-FFF2-40B4-BE49-F238E27FC236}">
                <a16:creationId xmlns:a16="http://schemas.microsoft.com/office/drawing/2014/main" id="{86A3BBD3-4C1F-024E-9D65-D6EC357440CF}"/>
              </a:ext>
            </a:extLst>
          </p:cNvPr>
          <p:cNvGraphicFramePr>
            <a:graphicFrameLocks noGrp="1"/>
          </p:cNvGraphicFramePr>
          <p:nvPr>
            <p:extLst>
              <p:ext uri="{D42A27DB-BD31-4B8C-83A1-F6EECF244321}">
                <p14:modId xmlns:p14="http://schemas.microsoft.com/office/powerpoint/2010/main" val="3710827000"/>
              </p:ext>
            </p:extLst>
          </p:nvPr>
        </p:nvGraphicFramePr>
        <p:xfrm>
          <a:off x="492369" y="1138092"/>
          <a:ext cx="11194106" cy="5304440"/>
        </p:xfrm>
        <a:graphic>
          <a:graphicData uri="http://schemas.openxmlformats.org/drawingml/2006/table">
            <a:tbl>
              <a:tblPr firstRow="1"/>
              <a:tblGrid>
                <a:gridCol w="2340041">
                  <a:extLst>
                    <a:ext uri="{9D8B030D-6E8A-4147-A177-3AD203B41FA5}">
                      <a16:colId xmlns:a16="http://schemas.microsoft.com/office/drawing/2014/main" val="1809643827"/>
                    </a:ext>
                  </a:extLst>
                </a:gridCol>
                <a:gridCol w="2620536">
                  <a:extLst>
                    <a:ext uri="{9D8B030D-6E8A-4147-A177-3AD203B41FA5}">
                      <a16:colId xmlns:a16="http://schemas.microsoft.com/office/drawing/2014/main" val="1415401360"/>
                    </a:ext>
                  </a:extLst>
                </a:gridCol>
                <a:gridCol w="1650381">
                  <a:extLst>
                    <a:ext uri="{9D8B030D-6E8A-4147-A177-3AD203B41FA5}">
                      <a16:colId xmlns:a16="http://schemas.microsoft.com/office/drawing/2014/main" val="1976979429"/>
                    </a:ext>
                  </a:extLst>
                </a:gridCol>
                <a:gridCol w="1338146">
                  <a:extLst>
                    <a:ext uri="{9D8B030D-6E8A-4147-A177-3AD203B41FA5}">
                      <a16:colId xmlns:a16="http://schemas.microsoft.com/office/drawing/2014/main" val="1356071754"/>
                    </a:ext>
                  </a:extLst>
                </a:gridCol>
                <a:gridCol w="1081668">
                  <a:extLst>
                    <a:ext uri="{9D8B030D-6E8A-4147-A177-3AD203B41FA5}">
                      <a16:colId xmlns:a16="http://schemas.microsoft.com/office/drawing/2014/main" val="2127504800"/>
                    </a:ext>
                  </a:extLst>
                </a:gridCol>
                <a:gridCol w="1103971">
                  <a:extLst>
                    <a:ext uri="{9D8B030D-6E8A-4147-A177-3AD203B41FA5}">
                      <a16:colId xmlns:a16="http://schemas.microsoft.com/office/drawing/2014/main" val="1840531206"/>
                    </a:ext>
                  </a:extLst>
                </a:gridCol>
                <a:gridCol w="1059363">
                  <a:extLst>
                    <a:ext uri="{9D8B030D-6E8A-4147-A177-3AD203B41FA5}">
                      <a16:colId xmlns:a16="http://schemas.microsoft.com/office/drawing/2014/main" val="3154847923"/>
                    </a:ext>
                  </a:extLst>
                </a:gridCol>
              </a:tblGrid>
              <a:tr h="419835">
                <a:tc>
                  <a:txBody>
                    <a:bodyPr/>
                    <a:lstStyle/>
                    <a:p>
                      <a:pPr algn="ctr"/>
                      <a:r>
                        <a:rPr lang="en-US" sz="1200" b="1" dirty="0">
                          <a:effectLst/>
                        </a:rPr>
                        <a:t>Authors</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Technique</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Dataset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The Number of Classes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effectLst/>
                        </a:rPr>
                        <a:t>Accuracy </a:t>
                      </a:r>
                    </a:p>
                    <a:p>
                      <a:pPr algn="ctr" fontAlgn="t"/>
                      <a:r>
                        <a:rPr lang="en-US" sz="1200" b="1" dirty="0">
                          <a:effectLst/>
                        </a:rPr>
                        <a:t>(%)</a:t>
                      </a:r>
                    </a:p>
                  </a:txBody>
                  <a:tcPr marL="35377" marR="35377" marT="17688" marB="1768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Sensitivity </a:t>
                      </a:r>
                    </a:p>
                    <a:p>
                      <a:pPr algn="ctr"/>
                      <a:r>
                        <a:rPr lang="en-US" sz="1200" b="1" dirty="0">
                          <a:effectLst/>
                        </a:rPr>
                        <a: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Specificity </a:t>
                      </a:r>
                    </a:p>
                    <a:p>
                      <a:pPr algn="ctr"/>
                      <a:r>
                        <a:rPr lang="en-US" sz="1200" b="1" i="0" dirty="0">
                          <a:effectLst/>
                        </a:rPr>
                        <a:t>(%)</a:t>
                      </a:r>
                      <a:endParaRPr lang="en-US" sz="1200" b="1" dirty="0">
                        <a:effectLst/>
                      </a:endParaRP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0736869"/>
                  </a:ext>
                </a:extLst>
              </a:tr>
              <a:tr h="507003">
                <a:tc>
                  <a:txBody>
                    <a:bodyPr/>
                    <a:lstStyle/>
                    <a:p>
                      <a:pPr algn="l"/>
                      <a:r>
                        <a:rPr lang="en-US" sz="1200" dirty="0" err="1">
                          <a:effectLst/>
                        </a:rPr>
                        <a:t>Ardakani</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ResNet-101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99.51</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100.00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99.02</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744057"/>
                  </a:ext>
                </a:extLst>
              </a:tr>
              <a:tr h="545850">
                <a:tc>
                  <a:txBody>
                    <a:bodyPr/>
                    <a:lstStyle/>
                    <a:p>
                      <a:pPr algn="l"/>
                      <a:r>
                        <a:rPr lang="en-US" sz="1200" dirty="0">
                          <a:effectLst/>
                        </a:rPr>
                        <a:t>Pathak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ResNet-50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93.02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91.46</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94.78</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6143455"/>
                  </a:ext>
                </a:extLst>
              </a:tr>
              <a:tr h="293820">
                <a:tc>
                  <a:txBody>
                    <a:bodyPr/>
                    <a:lstStyle/>
                    <a:p>
                      <a:pPr algn="l"/>
                      <a:r>
                        <a:rPr lang="en-US" sz="1200" dirty="0">
                          <a:effectLst/>
                        </a:rPr>
                        <a:t>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87.02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92.18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89.96</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824855"/>
                  </a:ext>
                </a:extLst>
              </a:tr>
              <a:tr h="293820">
                <a:tc>
                  <a:txBody>
                    <a:bodyPr/>
                    <a:lstStyle/>
                    <a:p>
                      <a:pPr algn="l"/>
                      <a:r>
                        <a:rPr lang="en-US" sz="1200" dirty="0">
                          <a:effectLst/>
                        </a:rPr>
                        <a:t>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98.08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95.13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95.30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3943433"/>
                  </a:ext>
                </a:extLst>
              </a:tr>
              <a:tr h="923897">
                <a:tc>
                  <a:txBody>
                    <a:bodyPr/>
                    <a:lstStyle/>
                    <a:p>
                      <a:pPr algn="l"/>
                      <a:r>
                        <a:rPr lang="en-US" sz="1200" dirty="0">
                          <a:effectLst/>
                        </a:rPr>
                        <a:t>Oh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Patch-by-patch classification in ResNet-18 CNN based model after segmentation</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88.90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85.90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96.40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685665"/>
                  </a:ext>
                </a:extLst>
              </a:tr>
              <a:tr h="545850">
                <a:tc>
                  <a:txBody>
                    <a:bodyPr/>
                    <a:lstStyle/>
                    <a:p>
                      <a:pPr algn="l"/>
                      <a:r>
                        <a:rPr lang="en-US" sz="1200">
                          <a:effectLst/>
                        </a:rPr>
                        <a:t>Elshennawy and Ibrahim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Pre-trained ResNet152V2 CNN model\end</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99.22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99.44</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7532144"/>
                  </a:ext>
                </a:extLst>
              </a:tr>
              <a:tr h="724452">
                <a:tc>
                  <a:txBody>
                    <a:bodyPr/>
                    <a:lstStyle/>
                    <a:p>
                      <a:pPr algn="l"/>
                      <a:r>
                        <a:rPr lang="en-US" sz="1200" dirty="0">
                          <a:effectLst/>
                        </a:rPr>
                        <a:t>Al-</a:t>
                      </a:r>
                      <a:r>
                        <a:rPr lang="en-US" sz="1200" dirty="0" err="1">
                          <a:effectLst/>
                        </a:rPr>
                        <a:t>falluji</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the modified ResNet-18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96.73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100.00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6779948"/>
                  </a:ext>
                </a:extLst>
              </a:tr>
              <a:tr h="1049913">
                <a:tc>
                  <a:txBody>
                    <a:bodyPr/>
                    <a:lstStyle/>
                    <a:p>
                      <a:pPr algn="l"/>
                      <a:r>
                        <a:rPr lang="en-US" sz="1200" dirty="0" err="1">
                          <a:effectLst/>
                        </a:rPr>
                        <a:t>Nou</a:t>
                      </a:r>
                      <a:r>
                        <a:rPr lang="fr-FR" sz="1200" dirty="0">
                          <a:effectLst/>
                        </a:rPr>
                        <a:t>r</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SVM classifier fed with deep features obtained from the novel proposed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98.97</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89.39</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99.75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804094"/>
                  </a:ext>
                </a:extLst>
              </a:tr>
            </a:tbl>
          </a:graphicData>
        </a:graphic>
      </p:graphicFrame>
    </p:spTree>
    <p:extLst>
      <p:ext uri="{BB962C8B-B14F-4D97-AF65-F5344CB8AC3E}">
        <p14:creationId xmlns:p14="http://schemas.microsoft.com/office/powerpoint/2010/main" val="3534305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149541-3953-354D-8060-8E1F5049C35F}"/>
              </a:ext>
            </a:extLst>
          </p:cNvPr>
          <p:cNvSpPr txBox="1"/>
          <p:nvPr/>
        </p:nvSpPr>
        <p:spPr>
          <a:xfrm>
            <a:off x="492369" y="391886"/>
            <a:ext cx="1934056" cy="523220"/>
          </a:xfrm>
          <a:prstGeom prst="rect">
            <a:avLst/>
          </a:prstGeom>
          <a:noFill/>
        </p:spPr>
        <p:txBody>
          <a:bodyPr wrap="none" rtlCol="0">
            <a:spAutoFit/>
          </a:bodyPr>
          <a:lstStyle/>
          <a:p>
            <a:r>
              <a:rPr lang="en-US" sz="2800" b="1" dirty="0"/>
              <a:t>Chest X-Ray</a:t>
            </a:r>
          </a:p>
        </p:txBody>
      </p:sp>
      <p:sp>
        <p:nvSpPr>
          <p:cNvPr id="7" name="Slide Number Placeholder 6">
            <a:extLst>
              <a:ext uri="{FF2B5EF4-FFF2-40B4-BE49-F238E27FC236}">
                <a16:creationId xmlns:a16="http://schemas.microsoft.com/office/drawing/2014/main" id="{F7F09819-C992-C343-A862-8E4E5614C01C}"/>
              </a:ext>
            </a:extLst>
          </p:cNvPr>
          <p:cNvSpPr>
            <a:spLocks noGrp="1"/>
          </p:cNvSpPr>
          <p:nvPr>
            <p:ph type="sldNum" sz="quarter" idx="12"/>
          </p:nvPr>
        </p:nvSpPr>
        <p:spPr/>
        <p:txBody>
          <a:bodyPr/>
          <a:lstStyle/>
          <a:p>
            <a:fld id="{C5184E39-17C3-1B46-A006-9F7568AAA460}" type="slidenum">
              <a:rPr lang="en-US" smtClean="0"/>
              <a:t>6</a:t>
            </a:fld>
            <a:endParaRPr lang="en-US"/>
          </a:p>
        </p:txBody>
      </p:sp>
      <p:pic>
        <p:nvPicPr>
          <p:cNvPr id="2" name="Picture 1">
            <a:extLst>
              <a:ext uri="{FF2B5EF4-FFF2-40B4-BE49-F238E27FC236}">
                <a16:creationId xmlns:a16="http://schemas.microsoft.com/office/drawing/2014/main" id="{1299EB0B-5760-C64A-992D-731C1FC2A6C2}"/>
              </a:ext>
            </a:extLst>
          </p:cNvPr>
          <p:cNvPicPr>
            <a:picLocks noChangeAspect="1"/>
          </p:cNvPicPr>
          <p:nvPr/>
        </p:nvPicPr>
        <p:blipFill>
          <a:blip r:embed="rId3"/>
          <a:stretch>
            <a:fillRect/>
          </a:stretch>
        </p:blipFill>
        <p:spPr>
          <a:xfrm>
            <a:off x="8747227" y="915107"/>
            <a:ext cx="2952404" cy="3378114"/>
          </a:xfrm>
          <a:prstGeom prst="rect">
            <a:avLst/>
          </a:prstGeom>
        </p:spPr>
      </p:pic>
      <p:sp>
        <p:nvSpPr>
          <p:cNvPr id="5" name="TextBox 4">
            <a:extLst>
              <a:ext uri="{FF2B5EF4-FFF2-40B4-BE49-F238E27FC236}">
                <a16:creationId xmlns:a16="http://schemas.microsoft.com/office/drawing/2014/main" id="{B2FEA88A-1224-C046-A85C-3AA06287FB36}"/>
              </a:ext>
            </a:extLst>
          </p:cNvPr>
          <p:cNvSpPr txBox="1"/>
          <p:nvPr/>
        </p:nvSpPr>
        <p:spPr>
          <a:xfrm>
            <a:off x="492369" y="1150325"/>
            <a:ext cx="11444608" cy="4524315"/>
          </a:xfrm>
          <a:prstGeom prst="rect">
            <a:avLst/>
          </a:prstGeom>
          <a:noFill/>
        </p:spPr>
        <p:txBody>
          <a:bodyPr wrap="none" rtlCol="0">
            <a:spAutoFit/>
          </a:bodyPr>
          <a:lstStyle/>
          <a:p>
            <a:pPr marL="285750" indent="-285750">
              <a:buFont typeface="Arial" panose="020B0604020202020204" pitchFamily="34" charset="0"/>
              <a:buChar char="•"/>
            </a:pPr>
            <a:r>
              <a:rPr lang="en-US" b="1" dirty="0"/>
              <a:t>X-rays</a:t>
            </a:r>
            <a:r>
              <a:rPr lang="en-US" dirty="0"/>
              <a:t> (or </a:t>
            </a:r>
            <a:r>
              <a:rPr lang="en-US" b="1" dirty="0"/>
              <a:t>X-radiations</a:t>
            </a:r>
            <a:r>
              <a:rPr lang="en-US" dirty="0"/>
              <a:t>) are electromagnetic waves which is </a:t>
            </a:r>
          </a:p>
          <a:p>
            <a:r>
              <a:rPr lang="en-US" dirty="0"/>
              <a:t>actually a type of radiation with wavelengths shorter than ultraviolet light.</a:t>
            </a:r>
          </a:p>
          <a:p>
            <a:endParaRPr lang="en-US" dirty="0"/>
          </a:p>
          <a:p>
            <a:pPr marL="285750" indent="-285750">
              <a:buFont typeface="Arial" panose="020B0604020202020204" pitchFamily="34" charset="0"/>
              <a:buChar char="•"/>
            </a:pPr>
            <a:r>
              <a:rPr lang="en-US" dirty="0"/>
              <a:t>Nowadays, X-rays are mostly used for medical and radiological imaging </a:t>
            </a:r>
          </a:p>
          <a:p>
            <a:r>
              <a:rPr lang="en-US" dirty="0"/>
              <a:t>in </a:t>
            </a:r>
            <a:r>
              <a:rPr lang="en-US" b="1" dirty="0"/>
              <a:t>medical industry </a:t>
            </a:r>
            <a:r>
              <a:rPr lang="en-US" dirty="0"/>
              <a:t>and for security reasons in public areas.</a:t>
            </a:r>
          </a:p>
          <a:p>
            <a:endParaRPr lang="en-US" dirty="0"/>
          </a:p>
          <a:p>
            <a:pPr marL="285750" indent="-285750">
              <a:buFont typeface="Arial" panose="020B0604020202020204" pitchFamily="34" charset="0"/>
              <a:buChar char="•"/>
            </a:pPr>
            <a:r>
              <a:rPr lang="en-US" dirty="0"/>
              <a:t>The fewest photons are absorbed by the air, while the most photons are </a:t>
            </a:r>
          </a:p>
          <a:p>
            <a:r>
              <a:rPr lang="en-US" dirty="0"/>
              <a:t>absorbed by the calcium in the bones. This is why bones appear </a:t>
            </a:r>
            <a:r>
              <a:rPr lang="en-US" b="1" dirty="0"/>
              <a:t>white</a:t>
            </a:r>
            <a:r>
              <a:rPr lang="en-US" dirty="0"/>
              <a:t>. </a:t>
            </a:r>
          </a:p>
          <a:p>
            <a:r>
              <a:rPr lang="en-US" dirty="0"/>
              <a:t>Fat and other soft tissues moderately absorb X-rays, so they appear </a:t>
            </a:r>
            <a:r>
              <a:rPr lang="en-US" b="1" dirty="0"/>
              <a:t>gray</a:t>
            </a:r>
            <a:r>
              <a:rPr lang="en-US" dirty="0"/>
              <a:t>. </a:t>
            </a:r>
          </a:p>
          <a:p>
            <a:r>
              <a:rPr lang="en-US" dirty="0"/>
              <a:t>Due to the aforementioned absorption properties of X-rays, the lungs appear </a:t>
            </a:r>
            <a:r>
              <a:rPr lang="en-US" b="1" dirty="0"/>
              <a:t>blackish</a:t>
            </a:r>
            <a:r>
              <a:rPr lang="en-US" dirty="0"/>
              <a:t>.</a:t>
            </a:r>
          </a:p>
          <a:p>
            <a:endParaRPr lang="en-US" dirty="0"/>
          </a:p>
          <a:p>
            <a:pPr marL="285750" indent="-285750">
              <a:buFont typeface="Arial" panose="020B0604020202020204" pitchFamily="34" charset="0"/>
              <a:buChar char="•"/>
            </a:pPr>
            <a:r>
              <a:rPr lang="en-US" dirty="0"/>
              <a:t>The most preferred projection methods are </a:t>
            </a:r>
            <a:r>
              <a:rPr lang="en-US" b="1" dirty="0"/>
              <a:t>Posterior-Anterior</a:t>
            </a:r>
            <a:r>
              <a:rPr lang="en-US" dirty="0"/>
              <a:t> (</a:t>
            </a:r>
            <a:r>
              <a:rPr lang="en-US" b="1" dirty="0"/>
              <a:t>PA</a:t>
            </a:r>
            <a:r>
              <a:rPr lang="en-US" dirty="0"/>
              <a:t>) and </a:t>
            </a:r>
          </a:p>
          <a:p>
            <a:r>
              <a:rPr lang="en-US" b="1" dirty="0"/>
              <a:t>Anterior-Posterior</a:t>
            </a:r>
            <a:r>
              <a:rPr lang="en-US" dirty="0"/>
              <a:t> (</a:t>
            </a:r>
            <a:r>
              <a:rPr lang="en-US" b="1" dirty="0"/>
              <a:t>AP</a:t>
            </a:r>
            <a:r>
              <a:rPr lang="en-US" dirty="0"/>
              <a:t>) in which photon beams traverse from posterior to anterior and anterior to posterior respectively.</a:t>
            </a:r>
          </a:p>
          <a:p>
            <a:endParaRPr lang="en-US" dirty="0"/>
          </a:p>
          <a:p>
            <a:pPr marL="285750" indent="-285750">
              <a:buFont typeface="Arial" panose="020B0604020202020204" pitchFamily="34" charset="0"/>
              <a:buChar char="•"/>
            </a:pPr>
            <a:r>
              <a:rPr lang="en-US" dirty="0"/>
              <a:t>Chest X-ray imaging has a very significant role on detecting serious diseases such as pneumonia and its causes, </a:t>
            </a:r>
          </a:p>
          <a:p>
            <a:r>
              <a:rPr lang="en-US" dirty="0"/>
              <a:t>pneumothorax, heart failures, emphysema, lung cancer, broken ribs for years, and COVID-19 recently.</a:t>
            </a:r>
          </a:p>
        </p:txBody>
      </p:sp>
    </p:spTree>
    <p:extLst>
      <p:ext uri="{BB962C8B-B14F-4D97-AF65-F5344CB8AC3E}">
        <p14:creationId xmlns:p14="http://schemas.microsoft.com/office/powerpoint/2010/main" val="2882824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7</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416320"/>
          </a:xfrm>
          <a:prstGeom prst="rect">
            <a:avLst/>
          </a:prstGeom>
          <a:noFill/>
        </p:spPr>
        <p:txBody>
          <a:bodyPr wrap="square" rtlCol="0">
            <a:spAutoFit/>
          </a:bodyPr>
          <a:lstStyle/>
          <a:p>
            <a:pPr marL="342900" indent="-342900">
              <a:buFont typeface="+mj-lt"/>
              <a:buAutoNum type="arabicPeriod"/>
            </a:pPr>
            <a:r>
              <a:rPr lang="en-US" b="1" dirty="0"/>
              <a:t>Loss Function and Optimization</a:t>
            </a:r>
          </a:p>
          <a:p>
            <a:pPr marL="342900" indent="-342900">
              <a:buFont typeface="+mj-lt"/>
              <a:buAutoNum type="arabicPeriod"/>
            </a:pPr>
            <a:endParaRPr lang="en-US" b="1" dirty="0"/>
          </a:p>
          <a:p>
            <a:pPr marL="342900" indent="-342900">
              <a:buFont typeface="+mj-lt"/>
              <a:buAutoNum type="arabicPeriod"/>
            </a:pPr>
            <a:r>
              <a:rPr lang="en-US" b="1" dirty="0"/>
              <a:t>Convolutional Neural Networks</a:t>
            </a:r>
          </a:p>
          <a:p>
            <a:pPr marL="342900" indent="-342900">
              <a:buFont typeface="+mj-lt"/>
              <a:buAutoNum type="arabicPeriod"/>
            </a:pPr>
            <a:endParaRPr lang="en-US" b="1" dirty="0"/>
          </a:p>
          <a:p>
            <a:pPr marL="342900" indent="-342900">
              <a:buFont typeface="+mj-lt"/>
              <a:buAutoNum type="arabicPeriod"/>
            </a:pPr>
            <a:r>
              <a:rPr lang="en-US" b="1" dirty="0"/>
              <a:t>Transfer Learning</a:t>
            </a:r>
          </a:p>
          <a:p>
            <a:pPr marL="342900" indent="-342900">
              <a:buFont typeface="+mj-lt"/>
              <a:buAutoNum type="arabicPeriod"/>
            </a:pPr>
            <a:endParaRPr lang="en-US" b="1" dirty="0"/>
          </a:p>
          <a:p>
            <a:pPr marL="342900" indent="-342900">
              <a:buFont typeface="+mj-lt"/>
              <a:buAutoNum type="arabicPeriod"/>
            </a:pPr>
            <a:r>
              <a:rPr lang="en-US" b="1" dirty="0"/>
              <a:t>AlexNet</a:t>
            </a:r>
          </a:p>
          <a:p>
            <a:pPr marL="342900" indent="-342900">
              <a:buFont typeface="+mj-lt"/>
              <a:buAutoNum type="arabicPeriod"/>
            </a:pPr>
            <a:endParaRPr lang="en-US" b="1" dirty="0"/>
          </a:p>
          <a:p>
            <a:pPr marL="342900" indent="-342900">
              <a:buFont typeface="+mj-lt"/>
              <a:buAutoNum type="arabicPeriod"/>
            </a:pPr>
            <a:r>
              <a:rPr lang="en-US" b="1" dirty="0"/>
              <a:t>Residual Neural Network</a:t>
            </a:r>
          </a:p>
          <a:p>
            <a:pPr marL="342900" indent="-342900">
              <a:buFont typeface="+mj-lt"/>
              <a:buAutoNum type="arabicPeriod"/>
            </a:pPr>
            <a:endParaRPr lang="en-US" b="1" dirty="0"/>
          </a:p>
          <a:p>
            <a:pPr marL="342900" indent="-342900">
              <a:buFont typeface="+mj-lt"/>
              <a:buAutoNum type="arabicPeriod"/>
            </a:pPr>
            <a:r>
              <a:rPr lang="en-US" b="1" dirty="0"/>
              <a:t>Visual Geometry Group</a:t>
            </a:r>
          </a:p>
          <a:p>
            <a:pPr marL="342900" indent="-342900">
              <a:buFont typeface="+mj-lt"/>
              <a:buAutoNum type="arabicPeriod"/>
            </a:pPr>
            <a:endParaRPr lang="en-US" b="1" dirty="0"/>
          </a:p>
        </p:txBody>
      </p:sp>
    </p:spTree>
    <p:extLst>
      <p:ext uri="{BB962C8B-B14F-4D97-AF65-F5344CB8AC3E}">
        <p14:creationId xmlns:p14="http://schemas.microsoft.com/office/powerpoint/2010/main" val="32836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8</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 </a:t>
            </a:r>
            <a:r>
              <a:rPr lang="en-US" b="1" dirty="0"/>
              <a:t>neural network </a:t>
            </a:r>
            <a:r>
              <a:rPr lang="en-US" dirty="0"/>
              <a:t>is a learning framework for machines using a collection of functions over hidden layers to understand</a:t>
            </a:r>
          </a:p>
          <a:p>
            <a:r>
              <a:rPr lang="en-US" dirty="0"/>
              <a:t>and translate an input data into a desired output.</a:t>
            </a:r>
          </a:p>
          <a:p>
            <a:endParaRPr lang="en-US" dirty="0"/>
          </a:p>
          <a:p>
            <a:pPr marL="285750" indent="-285750">
              <a:buFont typeface="Arial" panose="020B0604020202020204" pitchFamily="34" charset="0"/>
              <a:buChar char="•"/>
            </a:pPr>
            <a:r>
              <a:rPr lang="en-US" dirty="0"/>
              <a:t>Neural networks are made of </a:t>
            </a:r>
            <a:r>
              <a:rPr lang="en-US" b="1" dirty="0"/>
              <a:t>nodes (neurons) </a:t>
            </a:r>
            <a:r>
              <a:rPr lang="en-US" dirty="0"/>
              <a:t>which receive the parameters of incident links, process them, and </a:t>
            </a:r>
          </a:p>
          <a:p>
            <a:r>
              <a:rPr lang="en-US" dirty="0"/>
              <a:t>produces an output. These connections between the layer nodes are called as </a:t>
            </a:r>
            <a:r>
              <a:rPr lang="en-US" b="1" dirty="0"/>
              <a:t>links</a:t>
            </a:r>
            <a:r>
              <a:rPr lang="en-US" dirty="0"/>
              <a:t> including weight and bias parameters.</a:t>
            </a:r>
          </a:p>
          <a:p>
            <a:endParaRPr lang="en-US" b="1" dirty="0"/>
          </a:p>
          <a:p>
            <a:pPr marL="285750" indent="-285750">
              <a:buFont typeface="Arial" panose="020B0604020202020204" pitchFamily="34" charset="0"/>
              <a:buChar char="•"/>
            </a:pPr>
            <a:r>
              <a:rPr lang="en-US" b="1" dirty="0"/>
              <a:t>Weight</a:t>
            </a:r>
            <a:r>
              <a:rPr lang="en-US" dirty="0"/>
              <a:t> and </a:t>
            </a:r>
            <a:r>
              <a:rPr lang="en-US" b="1" dirty="0"/>
              <a:t>bias</a:t>
            </a:r>
            <a:r>
              <a:rPr lang="en-US" dirty="0"/>
              <a:t> terms are learnable parameters related to input data, and must be updated to reach the optimal cost</a:t>
            </a:r>
            <a:endParaRPr lang="fr-FR" dirty="0"/>
          </a:p>
          <a:p>
            <a:r>
              <a:rPr lang="en-US"/>
              <a:t>value</a:t>
            </a:r>
            <a:r>
              <a:rPr lang="en-US" dirty="0"/>
              <a:t>.</a:t>
            </a:r>
          </a:p>
          <a:p>
            <a:endParaRPr lang="en-US" dirty="0"/>
          </a:p>
          <a:p>
            <a:pPr marL="285750" indent="-285750">
              <a:buFont typeface="Arial" panose="020B0604020202020204" pitchFamily="34" charset="0"/>
              <a:buChar char="•"/>
            </a:pPr>
            <a:r>
              <a:rPr lang="en-US" dirty="0"/>
              <a:t>A neural network with no loops or cyclic links over nodes </a:t>
            </a:r>
          </a:p>
          <a:p>
            <a:r>
              <a:rPr lang="en-US" dirty="0"/>
              <a:t>is </a:t>
            </a:r>
            <a:r>
              <a:rPr lang="en-US" b="1" dirty="0"/>
              <a:t>feed-forward</a:t>
            </a:r>
            <a:r>
              <a:rPr lang="en-US" dirty="0"/>
              <a:t> networks, if the direction of its </a:t>
            </a:r>
          </a:p>
          <a:p>
            <a:r>
              <a:rPr lang="en-US" dirty="0"/>
              <a:t>information flow is straight-forward. During this process, </a:t>
            </a:r>
          </a:p>
          <a:p>
            <a:r>
              <a:rPr lang="en-US" dirty="0"/>
              <a:t>the weights and bias values do not change. To update and </a:t>
            </a:r>
          </a:p>
          <a:p>
            <a:r>
              <a:rPr lang="en-US" dirty="0"/>
              <a:t>find the most appropriate weight and bias values, </a:t>
            </a:r>
          </a:p>
          <a:p>
            <a:r>
              <a:rPr lang="en-US" b="1" dirty="0"/>
              <a:t>back-propagation</a:t>
            </a:r>
            <a:r>
              <a:rPr lang="en-US" dirty="0"/>
              <a:t> is applied by using the negative </a:t>
            </a:r>
          </a:p>
          <a:p>
            <a:r>
              <a:rPr lang="en-US" dirty="0"/>
              <a:t>gradient of the loss function.</a:t>
            </a:r>
          </a:p>
        </p:txBody>
      </p:sp>
      <p:pic>
        <p:nvPicPr>
          <p:cNvPr id="4" name="Picture 3">
            <a:extLst>
              <a:ext uri="{FF2B5EF4-FFF2-40B4-BE49-F238E27FC236}">
                <a16:creationId xmlns:a16="http://schemas.microsoft.com/office/drawing/2014/main" id="{8BBC5CDB-6595-614D-B3DC-21F6D34829B0}"/>
              </a:ext>
            </a:extLst>
          </p:cNvPr>
          <p:cNvPicPr>
            <a:picLocks noChangeAspect="1"/>
          </p:cNvPicPr>
          <p:nvPr/>
        </p:nvPicPr>
        <p:blipFill>
          <a:blip r:embed="rId2"/>
          <a:stretch>
            <a:fillRect/>
          </a:stretch>
        </p:blipFill>
        <p:spPr>
          <a:xfrm>
            <a:off x="6342184" y="3427076"/>
            <a:ext cx="5600700" cy="2921000"/>
          </a:xfrm>
          <a:prstGeom prst="rect">
            <a:avLst/>
          </a:prstGeom>
        </p:spPr>
      </p:pic>
    </p:spTree>
    <p:extLst>
      <p:ext uri="{BB962C8B-B14F-4D97-AF65-F5344CB8AC3E}">
        <p14:creationId xmlns:p14="http://schemas.microsoft.com/office/powerpoint/2010/main" val="34488684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1632</TotalTime>
  <Words>7444</Words>
  <Application>Microsoft Macintosh PowerPoint</Application>
  <PresentationFormat>Widescreen</PresentationFormat>
  <Paragraphs>1431</Paragraphs>
  <Slides>59</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Ozan Güldali</dc:creator>
  <cp:lastModifiedBy>Ozan Güldali</cp:lastModifiedBy>
  <cp:revision>237</cp:revision>
  <dcterms:created xsi:type="dcterms:W3CDTF">2021-07-04T14:13:32Z</dcterms:created>
  <dcterms:modified xsi:type="dcterms:W3CDTF">2021-08-09T09:03:52Z</dcterms:modified>
</cp:coreProperties>
</file>